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notesSlides/notesSlide18.xml" ContentType="application/vnd.openxmlformats-officedocument.presentationml.notesSlide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79" r:id="rId1"/>
    <p:sldMasterId id="2147483681" r:id="rId2"/>
    <p:sldMasterId id="2147483682" r:id="rId3"/>
    <p:sldMasterId id="2147483683" r:id="rId4"/>
    <p:sldMasterId id="2147483684" r:id="rId5"/>
    <p:sldMasterId id="2147483685" r:id="rId6"/>
    <p:sldMasterId id="2147483686" r:id="rId7"/>
    <p:sldMasterId id="2147483687" r:id="rId8"/>
    <p:sldMasterId id="2147483688" r:id="rId9"/>
    <p:sldMasterId id="2147483913" r:id="rId10"/>
  </p:sldMasterIdLst>
  <p:notesMasterIdLst>
    <p:notesMasterId r:id="rId70"/>
  </p:notesMasterIdLst>
  <p:handoutMasterIdLst>
    <p:handoutMasterId r:id="rId71"/>
  </p:handoutMasterIdLst>
  <p:sldIdLst>
    <p:sldId id="560" r:id="rId11"/>
    <p:sldId id="948" r:id="rId12"/>
    <p:sldId id="950" r:id="rId13"/>
    <p:sldId id="949" r:id="rId14"/>
    <p:sldId id="951" r:id="rId15"/>
    <p:sldId id="942" r:id="rId16"/>
    <p:sldId id="952" r:id="rId17"/>
    <p:sldId id="953" r:id="rId18"/>
    <p:sldId id="954" r:id="rId19"/>
    <p:sldId id="955" r:id="rId20"/>
    <p:sldId id="956" r:id="rId21"/>
    <p:sldId id="957" r:id="rId22"/>
    <p:sldId id="958" r:id="rId23"/>
    <p:sldId id="961" r:id="rId24"/>
    <p:sldId id="959" r:id="rId25"/>
    <p:sldId id="960" r:id="rId26"/>
    <p:sldId id="963" r:id="rId27"/>
    <p:sldId id="964" r:id="rId28"/>
    <p:sldId id="965" r:id="rId29"/>
    <p:sldId id="943" r:id="rId30"/>
    <p:sldId id="966" r:id="rId31"/>
    <p:sldId id="967" r:id="rId32"/>
    <p:sldId id="968" r:id="rId33"/>
    <p:sldId id="969" r:id="rId34"/>
    <p:sldId id="970" r:id="rId35"/>
    <p:sldId id="971" r:id="rId36"/>
    <p:sldId id="972" r:id="rId37"/>
    <p:sldId id="973" r:id="rId38"/>
    <p:sldId id="1002" r:id="rId39"/>
    <p:sldId id="944" r:id="rId40"/>
    <p:sldId id="991" r:id="rId41"/>
    <p:sldId id="992" r:id="rId42"/>
    <p:sldId id="993" r:id="rId43"/>
    <p:sldId id="974" r:id="rId44"/>
    <p:sldId id="975" r:id="rId45"/>
    <p:sldId id="754" r:id="rId46"/>
    <p:sldId id="747" r:id="rId47"/>
    <p:sldId id="977" r:id="rId48"/>
    <p:sldId id="994" r:id="rId49"/>
    <p:sldId id="995" r:id="rId50"/>
    <p:sldId id="996" r:id="rId51"/>
    <p:sldId id="997" r:id="rId52"/>
    <p:sldId id="998" r:id="rId53"/>
    <p:sldId id="999" r:id="rId54"/>
    <p:sldId id="976" r:id="rId55"/>
    <p:sldId id="758" r:id="rId56"/>
    <p:sldId id="748" r:id="rId57"/>
    <p:sldId id="980" r:id="rId58"/>
    <p:sldId id="985" r:id="rId59"/>
    <p:sldId id="981" r:id="rId60"/>
    <p:sldId id="984" r:id="rId61"/>
    <p:sldId id="983" r:id="rId62"/>
    <p:sldId id="986" r:id="rId63"/>
    <p:sldId id="945" r:id="rId64"/>
    <p:sldId id="987" r:id="rId65"/>
    <p:sldId id="988" r:id="rId66"/>
    <p:sldId id="982" r:id="rId67"/>
    <p:sldId id="989" r:id="rId68"/>
    <p:sldId id="1001" r:id="rId69"/>
  </p:sldIdLst>
  <p:sldSz cx="9144000" cy="6858000" type="screen4x3"/>
  <p:notesSz cx="7010400" cy="9296400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66"/>
    <a:srgbClr val="DDDDDD"/>
    <a:srgbClr val="66FF99"/>
    <a:srgbClr val="66FF66"/>
    <a:srgbClr val="FFCCFF"/>
    <a:srgbClr val="FF9933"/>
    <a:srgbClr val="CC3300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4" autoAdjust="0"/>
    <p:restoredTop sz="86247" autoAdjust="0"/>
  </p:normalViewPr>
  <p:slideViewPr>
    <p:cSldViewPr>
      <p:cViewPr>
        <p:scale>
          <a:sx n="70" d="100"/>
          <a:sy n="70" d="100"/>
        </p:scale>
        <p:origin x="-2982" y="-1056"/>
      </p:cViewPr>
      <p:guideLst>
        <p:guide orient="horz" pos="2208"/>
        <p:guide orient="horz" pos="864"/>
        <p:guide pos="2880"/>
        <p:guide pos="624"/>
        <p:guide pos="144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-2256" y="84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7" Type="http://schemas.openxmlformats.org/officeDocument/2006/relationships/slideMaster" Target="slideMasters/slideMaster7.xml"/><Relationship Id="rId71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slide" Target="slides/slide56.xml"/><Relationship Id="rId7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61" Type="http://schemas.openxmlformats.org/officeDocument/2006/relationships/slide" Target="slides/slide5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5" tIns="46578" rIns="93155" bIns="46578" numCol="1" anchor="t" anchorCtr="0" compatLnSpc="1">
            <a:prstTxWarp prst="textNoShape">
              <a:avLst/>
            </a:prstTxWarp>
          </a:bodyPr>
          <a:lstStyle>
            <a:lvl1pPr algn="l" defTabSz="931863">
              <a:defRPr smtClean="0">
                <a:latin typeface="Times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5" tIns="46578" rIns="93155" bIns="46578" numCol="1" anchor="t" anchorCtr="0" compatLnSpc="1">
            <a:prstTxWarp prst="textNoShape">
              <a:avLst/>
            </a:prstTxWarp>
          </a:bodyPr>
          <a:lstStyle>
            <a:lvl1pPr algn="r" defTabSz="931863">
              <a:defRPr smtClean="0">
                <a:latin typeface="Times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5" tIns="46578" rIns="93155" bIns="46578" numCol="1" anchor="b" anchorCtr="0" compatLnSpc="1">
            <a:prstTxWarp prst="textNoShape">
              <a:avLst/>
            </a:prstTxWarp>
          </a:bodyPr>
          <a:lstStyle>
            <a:lvl1pPr algn="l" defTabSz="931863">
              <a:defRPr smtClean="0">
                <a:latin typeface="Times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5" tIns="46578" rIns="93155" bIns="46578" numCol="1" anchor="b" anchorCtr="0" compatLnSpc="1">
            <a:prstTxWarp prst="textNoShape">
              <a:avLst/>
            </a:prstTxWarp>
          </a:bodyPr>
          <a:lstStyle>
            <a:lvl1pPr algn="r" defTabSz="931863">
              <a:defRPr smtClean="0">
                <a:latin typeface="Times" pitchFamily="18" charset="0"/>
              </a:defRPr>
            </a:lvl1pPr>
          </a:lstStyle>
          <a:p>
            <a:pPr>
              <a:defRPr/>
            </a:pPr>
            <a:fld id="{4935F03B-5C06-4DD2-8785-537230824E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11967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5" tIns="46578" rIns="93155" bIns="46578" numCol="1" anchor="t" anchorCtr="0" compatLnSpc="1">
            <a:prstTxWarp prst="textNoShape">
              <a:avLst/>
            </a:prstTxWarp>
          </a:bodyPr>
          <a:lstStyle>
            <a:lvl1pPr algn="l" defTabSz="931863">
              <a:defRPr smtClean="0">
                <a:latin typeface="Times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5" tIns="46578" rIns="93155" bIns="46578" numCol="1" anchor="t" anchorCtr="0" compatLnSpc="1">
            <a:prstTxWarp prst="textNoShape">
              <a:avLst/>
            </a:prstTxWarp>
          </a:bodyPr>
          <a:lstStyle>
            <a:lvl1pPr algn="r" defTabSz="931863">
              <a:defRPr smtClean="0">
                <a:latin typeface="Times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9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5" tIns="46578" rIns="93155" bIns="465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5" tIns="46578" rIns="93155" bIns="46578" numCol="1" anchor="b" anchorCtr="0" compatLnSpc="1">
            <a:prstTxWarp prst="textNoShape">
              <a:avLst/>
            </a:prstTxWarp>
          </a:bodyPr>
          <a:lstStyle>
            <a:lvl1pPr algn="l" defTabSz="931863">
              <a:defRPr smtClean="0">
                <a:latin typeface="Times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5" tIns="46578" rIns="93155" bIns="46578" numCol="1" anchor="b" anchorCtr="0" compatLnSpc="1">
            <a:prstTxWarp prst="textNoShape">
              <a:avLst/>
            </a:prstTxWarp>
          </a:bodyPr>
          <a:lstStyle>
            <a:lvl1pPr algn="r" defTabSz="931863">
              <a:defRPr smtClean="0">
                <a:latin typeface="Times" pitchFamily="18" charset="0"/>
              </a:defRPr>
            </a:lvl1pPr>
          </a:lstStyle>
          <a:p>
            <a:pPr>
              <a:defRPr/>
            </a:pPr>
            <a:fld id="{68406AF1-A02C-4C7B-B9DE-F57E8EB359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21040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BD6726-970B-468D-A22C-FD021F8C013C}" type="slidenum">
              <a:rPr lang="en-US"/>
              <a:pPr/>
              <a:t>0</a:t>
            </a:fld>
            <a:endParaRPr lang="en-US" dirty="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06AF1-A02C-4C7B-B9DE-F57E8EB3593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24902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06AF1-A02C-4C7B-B9DE-F57E8EB3593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1975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06AF1-A02C-4C7B-B9DE-F57E8EB3593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079198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06AF1-A02C-4C7B-B9DE-F57E8EB3593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079198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06AF1-A02C-4C7B-B9DE-F57E8EB3593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429482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06AF1-A02C-4C7B-B9DE-F57E8EB3593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57895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F72B9A-227F-4E4D-9773-94E54858A01E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240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30738" cy="3473450"/>
          </a:xfrm>
          <a:ln/>
        </p:spPr>
      </p:sp>
      <p:sp>
        <p:nvSpPr>
          <p:cNvPr id="240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F4119C-41DE-4E5A-B43E-32D073368674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241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30738" cy="3473450"/>
          </a:xfrm>
          <a:ln/>
        </p:spPr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F4119C-41DE-4E5A-B43E-32D073368674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241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30738" cy="3473450"/>
          </a:xfrm>
          <a:ln/>
        </p:spPr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06AF1-A02C-4C7B-B9DE-F57E8EB3593E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19616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A0C71C-71EC-4DAE-907E-EA1F20D9BD83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  <a:ln/>
        </p:spPr>
        <p:txBody>
          <a:bodyPr/>
          <a:lstStyle/>
          <a:p>
            <a:pPr marL="0" indent="0" defTabSz="911225" eaLnBrk="1" hangingPunct="1">
              <a:buFontTx/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06AF1-A02C-4C7B-B9DE-F57E8EB3593E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196165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0E2652-FD31-428B-A23F-CDAB90F6FE2D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249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30738" cy="3473450"/>
          </a:xfrm>
          <a:ln/>
        </p:spPr>
      </p:sp>
      <p:sp>
        <p:nvSpPr>
          <p:cNvPr id="249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367888-0DD5-4789-8440-0F4C34F3F735}" type="slidenum">
              <a:rPr lang="en-US"/>
              <a:pPr/>
              <a:t>34</a:t>
            </a:fld>
            <a:endParaRPr lang="en-US" dirty="0"/>
          </a:p>
        </p:txBody>
      </p:sp>
      <p:sp>
        <p:nvSpPr>
          <p:cNvPr id="250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30738" cy="3473450"/>
          </a:xfrm>
          <a:ln/>
        </p:spPr>
      </p:sp>
      <p:sp>
        <p:nvSpPr>
          <p:cNvPr id="250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A9908A-0D1C-4801-8AF2-1B7BB4E5C70E}" type="slidenum">
              <a:rPr lang="en-US"/>
              <a:pPr/>
              <a:t>35</a:t>
            </a:fld>
            <a:endParaRPr lang="en-US" dirty="0"/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30738" cy="3473450"/>
          </a:xfrm>
          <a:ln/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06AF1-A02C-4C7B-B9DE-F57E8EB3593E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329116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06AF1-A02C-4C7B-B9DE-F57E8EB3593E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329116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9E4DAB-544D-4760-A0F6-B41D9016BE7F}" type="slidenum">
              <a:rPr lang="en-US"/>
              <a:pPr/>
              <a:t>40</a:t>
            </a:fld>
            <a:endParaRPr lang="en-US" dirty="0"/>
          </a:p>
        </p:txBody>
      </p:sp>
      <p:sp>
        <p:nvSpPr>
          <p:cNvPr id="260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30738" cy="3473450"/>
          </a:xfrm>
          <a:ln/>
        </p:spPr>
      </p:sp>
      <p:sp>
        <p:nvSpPr>
          <p:cNvPr id="260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2820D1-8C36-48BA-A5E5-36266A178FC9}" type="slidenum">
              <a:rPr lang="en-US"/>
              <a:pPr/>
              <a:t>41</a:t>
            </a:fld>
            <a:endParaRPr lang="en-US" dirty="0"/>
          </a:p>
        </p:txBody>
      </p:sp>
      <p:sp>
        <p:nvSpPr>
          <p:cNvPr id="261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30738" cy="3473450"/>
          </a:xfrm>
          <a:ln/>
        </p:spPr>
      </p:sp>
      <p:sp>
        <p:nvSpPr>
          <p:cNvPr id="261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06AF1-A02C-4C7B-B9DE-F57E8EB3593E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329116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06AF1-A02C-4C7B-B9DE-F57E8EB3593E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32911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0650" indent="-120650" defTabSz="911225" eaLnBrk="1" hangingPunct="1"/>
            <a:endParaRPr lang="en-US" baseline="0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06AF1-A02C-4C7B-B9DE-F57E8EB3593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19509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7C652D-86C5-4F8F-B3AE-3163CA13F3F3}" type="slidenum">
              <a:rPr lang="en-US"/>
              <a:pPr/>
              <a:t>44</a:t>
            </a:fld>
            <a:endParaRPr lang="en-US" dirty="0"/>
          </a:p>
        </p:txBody>
      </p:sp>
      <p:sp>
        <p:nvSpPr>
          <p:cNvPr id="264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30738" cy="3473450"/>
          </a:xfrm>
          <a:ln/>
        </p:spPr>
      </p:sp>
      <p:sp>
        <p:nvSpPr>
          <p:cNvPr id="264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0C4F2F-0FBA-442C-B687-4C817335AC5A}" type="slidenum">
              <a:rPr lang="en-US"/>
              <a:pPr/>
              <a:t>45</a:t>
            </a:fld>
            <a:endParaRPr lang="en-US" dirty="0"/>
          </a:p>
        </p:txBody>
      </p:sp>
      <p:sp>
        <p:nvSpPr>
          <p:cNvPr id="265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30738" cy="3473450"/>
          </a:xfrm>
          <a:ln/>
        </p:spPr>
      </p:sp>
      <p:sp>
        <p:nvSpPr>
          <p:cNvPr id="265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0650" indent="-120650" defTabSz="911225" eaLnBrk="1" hangingPunct="1">
              <a:buFontTx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06AF1-A02C-4C7B-B9DE-F57E8EB3593E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079198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06AF1-A02C-4C7B-B9DE-F57E8EB3593E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503242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06AF1-A02C-4C7B-B9DE-F57E8EB3593E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503242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06AF1-A02C-4C7B-B9DE-F57E8EB3593E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50324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0650" indent="-120650" defTabSz="911225"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06AF1-A02C-4C7B-B9DE-F57E8EB3593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31335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0650" indent="-120650" defTabSz="911225" eaLnBrk="1" hangingPunct="1">
              <a:buFontTx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06AF1-A02C-4C7B-B9DE-F57E8EB3593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31335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0650" indent="-120650" defTabSz="911225" eaLnBrk="1" hangingPunct="1">
              <a:lnSpc>
                <a:spcPct val="90000"/>
              </a:lnSpc>
              <a:buFontTx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06AF1-A02C-4C7B-B9DE-F57E8EB3593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71068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0650" indent="-120650" defTabSz="911225" eaLnBrk="1" hangingPunct="1">
              <a:lnSpc>
                <a:spcPct val="90000"/>
              </a:lnSpc>
              <a:buFontTx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06AF1-A02C-4C7B-B9DE-F57E8EB3593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36250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06AF1-A02C-4C7B-B9DE-F57E8EB3593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98906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0650" indent="-120650" defTabSz="911225" eaLnBrk="1" hangingPunct="1">
              <a:lnSpc>
                <a:spcPct val="110000"/>
              </a:lnSpc>
              <a:buFontTx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06AF1-A02C-4C7B-B9DE-F57E8EB3593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4584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auto">
          <a:xfrm rot="5400000">
            <a:off x="-120649" y="1274762"/>
            <a:ext cx="3313112" cy="3071813"/>
          </a:xfrm>
          <a:prstGeom prst="triangle">
            <a:avLst>
              <a:gd name="adj" fmla="val 60227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3079750" y="552450"/>
            <a:ext cx="6057900" cy="2590800"/>
          </a:xfrm>
          <a:custGeom>
            <a:avLst/>
            <a:gdLst/>
            <a:ahLst/>
            <a:cxnLst>
              <a:cxn ang="0">
                <a:pos x="0" y="1632"/>
              </a:cxn>
              <a:cxn ang="0">
                <a:pos x="3816" y="0"/>
              </a:cxn>
              <a:cxn ang="0">
                <a:pos x="3816" y="496"/>
              </a:cxn>
              <a:cxn ang="0">
                <a:pos x="0" y="1632"/>
              </a:cxn>
            </a:cxnLst>
            <a:rect l="0" t="0" r="r" b="b"/>
            <a:pathLst>
              <a:path w="3816" h="1632">
                <a:moveTo>
                  <a:pt x="0" y="1632"/>
                </a:moveTo>
                <a:lnTo>
                  <a:pt x="3816" y="0"/>
                </a:lnTo>
                <a:lnTo>
                  <a:pt x="3816" y="496"/>
                </a:lnTo>
                <a:lnTo>
                  <a:pt x="0" y="1632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6" descr="logo outlin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black">
          <a:xfrm>
            <a:off x="3076575" y="6032500"/>
            <a:ext cx="18891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3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59113" y="3457575"/>
            <a:ext cx="5541962" cy="908050"/>
          </a:xfrm>
        </p:spPr>
        <p:txBody>
          <a:bodyPr lIns="36000" tIns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483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62288" y="4354513"/>
            <a:ext cx="5541962" cy="1019175"/>
          </a:xfrm>
        </p:spPr>
        <p:txBody>
          <a:bodyPr/>
          <a:lstStyle>
            <a:lvl1pPr marL="0" indent="0">
              <a:lnSpc>
                <a:spcPct val="85000"/>
              </a:lnSpc>
              <a:buFont typeface="Arial" pitchFamily="34" charset="0"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4163" y="200025"/>
            <a:ext cx="2057400" cy="59261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0025"/>
            <a:ext cx="6024563" cy="59261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7/11/2012</a:t>
            </a:fld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7/11/2012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2575" y="200025"/>
            <a:ext cx="2058988" cy="5732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00025"/>
            <a:ext cx="6024562" cy="5732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7/11/2012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7/11/2012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7/11/2012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7/11/2012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7/11/2012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7/11/2012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5600"/>
            <a:ext cx="81946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3100" y="1497013"/>
            <a:ext cx="3975100" cy="4759325"/>
          </a:xfrm>
        </p:spPr>
        <p:txBody>
          <a:bodyPr/>
          <a:lstStyle>
            <a:lvl4pPr>
              <a:defRPr baseline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7760" y="1497013"/>
            <a:ext cx="3977640" cy="4759325"/>
          </a:xfrm>
        </p:spPr>
        <p:txBody>
          <a:bodyPr/>
          <a:lstStyle>
            <a:lvl4pPr>
              <a:defRPr baseline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7/11/2012</a:t>
            </a:fld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7/11/2012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7/11/2012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7/11/2012</a:t>
            </a:fld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025"/>
            <a:ext cx="8234363" cy="86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5613" y="1412875"/>
            <a:ext cx="4040187" cy="451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12875"/>
            <a:ext cx="4041775" cy="2182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48088"/>
            <a:ext cx="4041775" cy="218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7/11/2012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025"/>
            <a:ext cx="8234363" cy="86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5613" y="1412875"/>
            <a:ext cx="8234362" cy="451961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xmlns="" val="3321003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025"/>
            <a:ext cx="8234363" cy="86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5613" y="1412875"/>
            <a:ext cx="8234362" cy="2182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3" y="3748088"/>
            <a:ext cx="8234362" cy="218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025"/>
            <a:ext cx="8234363" cy="86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5613" y="1412875"/>
            <a:ext cx="4040187" cy="451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41775" cy="451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025"/>
            <a:ext cx="8234363" cy="86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5613" y="1412875"/>
            <a:ext cx="8234362" cy="451961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025"/>
            <a:ext cx="8234363" cy="86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5613" y="1412875"/>
            <a:ext cx="8234362" cy="451961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025"/>
            <a:ext cx="8234363" cy="86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5613" y="1412875"/>
            <a:ext cx="4040187" cy="451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412875"/>
            <a:ext cx="4041775" cy="451961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5613" y="200025"/>
            <a:ext cx="8235950" cy="5732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412875"/>
            <a:ext cx="4040187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4177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2575" y="200025"/>
            <a:ext cx="2057400" cy="5732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00025"/>
            <a:ext cx="6024562" cy="5732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412875"/>
            <a:ext cx="4040187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4177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412875"/>
            <a:ext cx="4040187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4177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2575" y="200025"/>
            <a:ext cx="2057400" cy="5732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00025"/>
            <a:ext cx="6024562" cy="5732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2575" y="881063"/>
            <a:ext cx="2057400" cy="5245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881063"/>
            <a:ext cx="6024562" cy="5245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4163" y="200025"/>
            <a:ext cx="2057400" cy="59261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0025"/>
            <a:ext cx="6024563" cy="59261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4163" y="200025"/>
            <a:ext cx="2057400" cy="59261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0025"/>
            <a:ext cx="6024563" cy="59261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4163" y="200025"/>
            <a:ext cx="2057400" cy="59261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0025"/>
            <a:ext cx="6024563" cy="59261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4163" y="200025"/>
            <a:ext cx="2057400" cy="59261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0025"/>
            <a:ext cx="6024563" cy="59261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slideLayout" Target="../slideLayouts/slideLayout119.xml"/><Relationship Id="rId18" Type="http://schemas.openxmlformats.org/officeDocument/2006/relationships/image" Target="../media/image16.png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17" Type="http://schemas.openxmlformats.org/officeDocument/2006/relationships/image" Target="../media/image15.jpeg"/><Relationship Id="rId2" Type="http://schemas.openxmlformats.org/officeDocument/2006/relationships/slideLayout" Target="../slideLayouts/slideLayout108.xml"/><Relationship Id="rId16" Type="http://schemas.openxmlformats.org/officeDocument/2006/relationships/theme" Target="../theme/theme10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4.emf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5.emf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6.emf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image" Target="../media/image8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image" Target="../media/image10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image" Target="../media/image12.e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image" Target="../media/image13.emf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image" Target="../media/image14.emf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755" name="Rectangle 3"/>
          <p:cNvSpPr>
            <a:spLocks noChangeArrowheads="1"/>
          </p:cNvSpPr>
          <p:nvPr/>
        </p:nvSpPr>
        <p:spPr bwMode="auto">
          <a:xfrm>
            <a:off x="457200" y="6419850"/>
            <a:ext cx="6635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en-US" sz="1100" dirty="0">
                <a:cs typeface="Arial" pitchFamily="34" charset="0"/>
              </a:rPr>
              <a:t>Page </a:t>
            </a:r>
            <a:fld id="{4855739D-3C53-486F-B6A7-4954CF255E99}" type="slidenum">
              <a:rPr lang="en-US" sz="1100">
                <a:cs typeface="Arial" pitchFamily="34" charset="0"/>
              </a:rPr>
              <a:pPr algn="l" eaLnBrk="1" hangingPunct="1">
                <a:defRPr/>
              </a:pPr>
              <a:t>‹#›</a:t>
            </a:fld>
            <a:endParaRPr lang="en-US" sz="1100" dirty="0">
              <a:cs typeface="Arial" pitchFamily="34" charset="0"/>
            </a:endParaRPr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0025"/>
            <a:ext cx="82343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8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412875"/>
            <a:ext cx="8234362" cy="451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82758" name="Line 6"/>
          <p:cNvSpPr>
            <a:spLocks noChangeShapeType="1"/>
          </p:cNvSpPr>
          <p:nvPr/>
        </p:nvSpPr>
        <p:spPr bwMode="auto">
          <a:xfrm>
            <a:off x="455613" y="1042988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82759" name="Line 7"/>
          <p:cNvSpPr>
            <a:spLocks noChangeShapeType="1"/>
          </p:cNvSpPr>
          <p:nvPr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rgbClr val="64646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82760" name="Line 8"/>
          <p:cNvSpPr>
            <a:spLocks noChangeShapeType="1"/>
          </p:cNvSpPr>
          <p:nvPr/>
        </p:nvSpPr>
        <p:spPr bwMode="auto">
          <a:xfrm>
            <a:off x="455613" y="200025"/>
            <a:ext cx="8229600" cy="0"/>
          </a:xfrm>
          <a:prstGeom prst="line">
            <a:avLst/>
          </a:prstGeom>
          <a:noFill/>
          <a:ln w="6350">
            <a:solidFill>
              <a:srgbClr val="64646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24584" name="Picture 9" descr="logo outlines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black">
          <a:xfrm>
            <a:off x="7226300" y="6372225"/>
            <a:ext cx="1508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2762" name="Rectangle 10"/>
          <p:cNvSpPr>
            <a:spLocks noChangeArrowheads="1"/>
          </p:cNvSpPr>
          <p:nvPr/>
        </p:nvSpPr>
        <p:spPr bwMode="auto">
          <a:xfrm>
            <a:off x="3581400" y="64008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en-US" sz="1100" dirty="0">
                <a:cs typeface="Arial" pitchFamily="34" charset="0"/>
              </a:rPr>
              <a:t>Filmed entertainment</a:t>
            </a:r>
          </a:p>
          <a:p>
            <a:pPr algn="l" eaLnBrk="1" hangingPunct="1">
              <a:defRPr/>
            </a:pPr>
            <a:endParaRPr lang="en-US" sz="1100" dirty="0">
              <a:cs typeface="Arial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0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  <p:sldLayoutId id="2147483810" r:id="rId17"/>
    <p:sldLayoutId id="2147483811" r:id="rId18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9pPr>
    </p:titleStyle>
    <p:bodyStyle>
      <a:lvl1pPr marL="360363" indent="-360363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57188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 sz="2000">
          <a:solidFill>
            <a:schemeClr val="tx1"/>
          </a:solidFill>
          <a:latin typeface="+mn-lt"/>
        </a:defRPr>
      </a:lvl2pPr>
      <a:lvl3pPr marL="1081088" indent="-360363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>
          <a:solidFill>
            <a:schemeClr val="tx1"/>
          </a:solidFill>
          <a:latin typeface="+mn-lt"/>
        </a:defRPr>
      </a:lvl3pPr>
      <a:lvl4pPr marL="1441450" indent="-358775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 sz="1600">
          <a:solidFill>
            <a:schemeClr val="tx1"/>
          </a:solidFill>
          <a:latin typeface="+mn-lt"/>
        </a:defRPr>
      </a:lvl4pPr>
      <a:lvl5pPr marL="1800225" indent="-357188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 sz="1600">
          <a:solidFill>
            <a:schemeClr val="tx1"/>
          </a:solidFill>
          <a:latin typeface="+mn-lt"/>
        </a:defRPr>
      </a:lvl5pPr>
      <a:lvl6pPr marL="2257425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 sz="1600">
          <a:solidFill>
            <a:schemeClr val="tx1"/>
          </a:solidFill>
          <a:latin typeface="+mn-lt"/>
        </a:defRPr>
      </a:lvl6pPr>
      <a:lvl7pPr marL="2714625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 sz="1600">
          <a:solidFill>
            <a:schemeClr val="tx1"/>
          </a:solidFill>
          <a:latin typeface="+mn-lt"/>
        </a:defRPr>
      </a:lvl7pPr>
      <a:lvl8pPr marL="3171825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 sz="1600">
          <a:solidFill>
            <a:schemeClr val="tx1"/>
          </a:solidFill>
          <a:latin typeface="+mn-lt"/>
        </a:defRPr>
      </a:lvl8pPr>
      <a:lvl9pPr marL="3629025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7/11/2012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  <p:sldLayoutId id="2147483926" r:id="rId13"/>
    <p:sldLayoutId id="2147483927" r:id="rId14"/>
    <p:sldLayoutId id="2147483928" r:id="rId15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0025"/>
            <a:ext cx="82327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412875"/>
            <a:ext cx="8234362" cy="451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</a:t>
            </a:r>
          </a:p>
        </p:txBody>
      </p:sp>
      <p:sp>
        <p:nvSpPr>
          <p:cNvPr id="1484804" name="Line 4"/>
          <p:cNvSpPr>
            <a:spLocks noChangeShapeType="1"/>
          </p:cNvSpPr>
          <p:nvPr/>
        </p:nvSpPr>
        <p:spPr bwMode="auto">
          <a:xfrm>
            <a:off x="455613" y="1042988"/>
            <a:ext cx="8229600" cy="0"/>
          </a:xfrm>
          <a:prstGeom prst="line">
            <a:avLst/>
          </a:prstGeom>
          <a:noFill/>
          <a:ln w="19050">
            <a:solidFill>
              <a:srgbClr val="FFD2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84805" name="Line 5"/>
          <p:cNvSpPr>
            <a:spLocks noChangeShapeType="1"/>
          </p:cNvSpPr>
          <p:nvPr/>
        </p:nvSpPr>
        <p:spPr bwMode="auto">
          <a:xfrm>
            <a:off x="455613" y="200025"/>
            <a:ext cx="8229600" cy="0"/>
          </a:xfrm>
          <a:prstGeom prst="line">
            <a:avLst/>
          </a:prstGeom>
          <a:noFill/>
          <a:ln w="6350">
            <a:solidFill>
              <a:srgbClr val="64646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84806" name="Line 6"/>
          <p:cNvSpPr>
            <a:spLocks noChangeShapeType="1"/>
          </p:cNvSpPr>
          <p:nvPr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rgbClr val="64646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84807" name="Rectangle 7"/>
          <p:cNvSpPr>
            <a:spLocks noChangeArrowheads="1"/>
          </p:cNvSpPr>
          <p:nvPr/>
        </p:nvSpPr>
        <p:spPr bwMode="auto">
          <a:xfrm>
            <a:off x="2778125" y="6419850"/>
            <a:ext cx="20574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en-US" sz="1100" dirty="0">
                <a:cs typeface="Arial" pitchFamily="34" charset="0"/>
              </a:rPr>
              <a:t>Presentation title</a:t>
            </a:r>
          </a:p>
        </p:txBody>
      </p:sp>
      <p:sp>
        <p:nvSpPr>
          <p:cNvPr id="1484808" name="Rectangle 8"/>
          <p:cNvSpPr>
            <a:spLocks noChangeArrowheads="1"/>
          </p:cNvSpPr>
          <p:nvPr/>
        </p:nvSpPr>
        <p:spPr bwMode="auto">
          <a:xfrm>
            <a:off x="457200" y="6419850"/>
            <a:ext cx="6635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en-US" sz="1100" dirty="0">
                <a:cs typeface="Arial" pitchFamily="34" charset="0"/>
              </a:rPr>
              <a:t>Page </a:t>
            </a:r>
            <a:fld id="{922ECDA7-72FF-4322-BD5C-E0C1537C2E09}" type="slidenum">
              <a:rPr lang="en-US" sz="1100">
                <a:cs typeface="Arial" pitchFamily="34" charset="0"/>
              </a:rPr>
              <a:pPr algn="l" eaLnBrk="1" hangingPunct="1">
                <a:defRPr/>
              </a:pPr>
              <a:t>‹#›</a:t>
            </a:fld>
            <a:endParaRPr lang="en-US" sz="1100" dirty="0">
              <a:cs typeface="Arial" pitchFamily="34" charset="0"/>
            </a:endParaRPr>
          </a:p>
        </p:txBody>
      </p:sp>
      <p:pic>
        <p:nvPicPr>
          <p:cNvPr id="25609" name="Picture 9" descr="logo outline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26300" y="6372225"/>
            <a:ext cx="1508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01688" indent="-355600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 sz="2000">
          <a:solidFill>
            <a:srgbClr val="646464"/>
          </a:solidFill>
          <a:latin typeface="+mn-lt"/>
        </a:defRPr>
      </a:lvl2pPr>
      <a:lvl3pPr marL="1343025" indent="-361950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>
          <a:solidFill>
            <a:srgbClr val="646464"/>
          </a:solidFill>
          <a:latin typeface="+mn-lt"/>
        </a:defRPr>
      </a:lvl3pPr>
      <a:lvl4pPr marL="1881188" indent="-358775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4pPr>
      <a:lvl5pPr marL="2417763" indent="-357188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5pPr>
      <a:lvl6pPr marL="2874963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6pPr>
      <a:lvl7pPr marL="3332163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7pPr>
      <a:lvl8pPr marL="3789363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8pPr>
      <a:lvl9pPr marL="4246563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0025"/>
            <a:ext cx="82327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412875"/>
            <a:ext cx="8234362" cy="451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85828" name="Line 4"/>
          <p:cNvSpPr>
            <a:spLocks noChangeShapeType="1"/>
          </p:cNvSpPr>
          <p:nvPr/>
        </p:nvSpPr>
        <p:spPr bwMode="auto">
          <a:xfrm>
            <a:off x="455613" y="1042988"/>
            <a:ext cx="8229600" cy="0"/>
          </a:xfrm>
          <a:prstGeom prst="line">
            <a:avLst/>
          </a:prstGeom>
          <a:noFill/>
          <a:ln w="19050">
            <a:solidFill>
              <a:srgbClr val="FFD2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85829" name="Line 5"/>
          <p:cNvSpPr>
            <a:spLocks noChangeShapeType="1"/>
          </p:cNvSpPr>
          <p:nvPr/>
        </p:nvSpPr>
        <p:spPr bwMode="auto">
          <a:xfrm>
            <a:off x="455613" y="200025"/>
            <a:ext cx="8229600" cy="0"/>
          </a:xfrm>
          <a:prstGeom prst="line">
            <a:avLst/>
          </a:prstGeom>
          <a:noFill/>
          <a:ln w="6350">
            <a:solidFill>
              <a:srgbClr val="64646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85830" name="Line 6"/>
          <p:cNvSpPr>
            <a:spLocks noChangeShapeType="1"/>
          </p:cNvSpPr>
          <p:nvPr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rgbClr val="64646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85831" name="Rectangle 7"/>
          <p:cNvSpPr>
            <a:spLocks noChangeArrowheads="1"/>
          </p:cNvSpPr>
          <p:nvPr/>
        </p:nvSpPr>
        <p:spPr bwMode="auto">
          <a:xfrm>
            <a:off x="2778125" y="6419850"/>
            <a:ext cx="20574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en-US" sz="1100" dirty="0">
                <a:cs typeface="Arial" pitchFamily="34" charset="0"/>
              </a:rPr>
              <a:t>Presentation title</a:t>
            </a:r>
          </a:p>
        </p:txBody>
      </p:sp>
      <p:sp>
        <p:nvSpPr>
          <p:cNvPr id="1485832" name="Rectangle 8"/>
          <p:cNvSpPr>
            <a:spLocks noChangeArrowheads="1"/>
          </p:cNvSpPr>
          <p:nvPr/>
        </p:nvSpPr>
        <p:spPr bwMode="auto">
          <a:xfrm>
            <a:off x="457200" y="6419850"/>
            <a:ext cx="6635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en-US" sz="1100" dirty="0">
                <a:cs typeface="Arial" pitchFamily="34" charset="0"/>
              </a:rPr>
              <a:t>Page </a:t>
            </a:r>
            <a:fld id="{71933414-B5C1-4763-831A-E2239FA2F9A7}" type="slidenum">
              <a:rPr lang="en-US" sz="1100">
                <a:cs typeface="Arial" pitchFamily="34" charset="0"/>
              </a:rPr>
              <a:pPr algn="l" eaLnBrk="1" hangingPunct="1">
                <a:defRPr/>
              </a:pPr>
              <a:t>‹#›</a:t>
            </a:fld>
            <a:endParaRPr lang="en-US" sz="1100" dirty="0">
              <a:cs typeface="Arial" pitchFamily="34" charset="0"/>
            </a:endParaRPr>
          </a:p>
        </p:txBody>
      </p:sp>
      <p:sp>
        <p:nvSpPr>
          <p:cNvPr id="1485833" name="Rectangle 9"/>
          <p:cNvSpPr>
            <a:spLocks noChangeArrowheads="1"/>
          </p:cNvSpPr>
          <p:nvPr/>
        </p:nvSpPr>
        <p:spPr bwMode="auto">
          <a:xfrm>
            <a:off x="2778125" y="6419850"/>
            <a:ext cx="20574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en-US" sz="1100" dirty="0">
                <a:cs typeface="Arial" pitchFamily="34" charset="0"/>
              </a:rPr>
              <a:t>Presentation title</a:t>
            </a:r>
          </a:p>
        </p:txBody>
      </p:sp>
      <p:pic>
        <p:nvPicPr>
          <p:cNvPr id="26634" name="Picture 10" descr="logo outline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26300" y="6372225"/>
            <a:ext cx="1508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9pPr>
    </p:titleStyle>
    <p:bodyStyle>
      <a:lvl1pPr marL="11113" indent="-11113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352425" indent="-339725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 sz="2400">
          <a:solidFill>
            <a:schemeClr val="tx1"/>
          </a:solidFill>
          <a:latin typeface="+mn-lt"/>
        </a:defRPr>
      </a:lvl2pPr>
      <a:lvl3pPr marL="712788" indent="-358775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 sz="2000">
          <a:solidFill>
            <a:schemeClr val="tx1"/>
          </a:solidFill>
          <a:latin typeface="+mn-lt"/>
        </a:defRPr>
      </a:lvl3pPr>
      <a:lvl4pPr marL="1071563" indent="-357188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>
          <a:solidFill>
            <a:schemeClr val="tx1"/>
          </a:solidFill>
          <a:latin typeface="+mn-lt"/>
        </a:defRPr>
      </a:lvl4pPr>
      <a:lvl5pPr marL="1431925" indent="-358775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 sz="1600">
          <a:solidFill>
            <a:schemeClr val="tx1"/>
          </a:solidFill>
          <a:latin typeface="+mn-lt"/>
        </a:defRPr>
      </a:lvl5pPr>
      <a:lvl6pPr marL="1889125" indent="-358775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 sz="1600">
          <a:solidFill>
            <a:schemeClr val="tx1"/>
          </a:solidFill>
          <a:latin typeface="+mn-lt"/>
        </a:defRPr>
      </a:lvl6pPr>
      <a:lvl7pPr marL="2346325" indent="-358775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 sz="1600">
          <a:solidFill>
            <a:schemeClr val="tx1"/>
          </a:solidFill>
          <a:latin typeface="+mn-lt"/>
        </a:defRPr>
      </a:lvl7pPr>
      <a:lvl8pPr marL="2803525" indent="-358775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 sz="1600">
          <a:solidFill>
            <a:schemeClr val="tx1"/>
          </a:solidFill>
          <a:latin typeface="+mn-lt"/>
        </a:defRPr>
      </a:lvl8pPr>
      <a:lvl9pPr marL="3260725" indent="-358775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850" name="Rectangle 2"/>
          <p:cNvSpPr>
            <a:spLocks noChangeArrowheads="1"/>
          </p:cNvSpPr>
          <p:nvPr/>
        </p:nvSpPr>
        <p:spPr bwMode="auto">
          <a:xfrm>
            <a:off x="2781300" y="6419850"/>
            <a:ext cx="20574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en-US" sz="1100" dirty="0">
                <a:cs typeface="Arial" pitchFamily="34" charset="0"/>
              </a:rPr>
              <a:t>Presentation title</a:t>
            </a:r>
          </a:p>
        </p:txBody>
      </p:sp>
      <p:sp>
        <p:nvSpPr>
          <p:cNvPr id="1486851" name="Rectangle 3"/>
          <p:cNvSpPr>
            <a:spLocks noChangeArrowheads="1"/>
          </p:cNvSpPr>
          <p:nvPr/>
        </p:nvSpPr>
        <p:spPr bwMode="auto">
          <a:xfrm>
            <a:off x="457200" y="6419850"/>
            <a:ext cx="6635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en-US" sz="1100" dirty="0">
                <a:cs typeface="Arial" pitchFamily="34" charset="0"/>
              </a:rPr>
              <a:t>Page </a:t>
            </a:r>
            <a:fld id="{32E2CBDC-D9A2-44CD-8F3A-D131A8224E6B}" type="slidenum">
              <a:rPr lang="en-US" sz="1100">
                <a:cs typeface="Arial" pitchFamily="34" charset="0"/>
              </a:rPr>
              <a:pPr algn="l" eaLnBrk="1" hangingPunct="1">
                <a:defRPr/>
              </a:pPr>
              <a:t>‹#›</a:t>
            </a:fld>
            <a:endParaRPr lang="en-US" sz="1100" dirty="0">
              <a:cs typeface="Arial" pitchFamily="34" charset="0"/>
            </a:endParaRPr>
          </a:p>
        </p:txBody>
      </p:sp>
      <p:sp>
        <p:nvSpPr>
          <p:cNvPr id="1486852" name="Line 4"/>
          <p:cNvSpPr>
            <a:spLocks noChangeShapeType="1"/>
          </p:cNvSpPr>
          <p:nvPr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rgbClr val="64646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86853" name="Line 5"/>
          <p:cNvSpPr>
            <a:spLocks noChangeShapeType="1"/>
          </p:cNvSpPr>
          <p:nvPr/>
        </p:nvSpPr>
        <p:spPr bwMode="auto">
          <a:xfrm>
            <a:off x="455613" y="200025"/>
            <a:ext cx="8229600" cy="0"/>
          </a:xfrm>
          <a:prstGeom prst="line">
            <a:avLst/>
          </a:prstGeom>
          <a:noFill/>
          <a:ln w="6350">
            <a:solidFill>
              <a:srgbClr val="64646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881063"/>
            <a:ext cx="8234362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27655" name="Picture 7" descr="logo outline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black">
          <a:xfrm>
            <a:off x="7226300" y="6372225"/>
            <a:ext cx="1508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rgbClr val="FFD2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rgbClr val="FFD200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rgbClr val="FFD200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rgbClr val="FFD200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rgbClr val="FFD200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 b="1">
          <a:solidFill>
            <a:srgbClr val="FFD200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 b="1">
          <a:solidFill>
            <a:srgbClr val="FFD200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 b="1">
          <a:solidFill>
            <a:srgbClr val="FFD200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 b="1">
          <a:solidFill>
            <a:srgbClr val="FFD200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lines11_crop_subtl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2438" y="1046163"/>
            <a:ext cx="8237537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0025"/>
            <a:ext cx="82343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7876" name="Line 4"/>
          <p:cNvSpPr>
            <a:spLocks noChangeShapeType="1"/>
          </p:cNvSpPr>
          <p:nvPr/>
        </p:nvSpPr>
        <p:spPr bwMode="auto">
          <a:xfrm>
            <a:off x="455613" y="200025"/>
            <a:ext cx="8229600" cy="0"/>
          </a:xfrm>
          <a:prstGeom prst="line">
            <a:avLst/>
          </a:prstGeom>
          <a:noFill/>
          <a:ln w="6350">
            <a:solidFill>
              <a:srgbClr val="64646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28677" name="Picture 5" descr="logo outline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black">
          <a:xfrm>
            <a:off x="7226300" y="6372225"/>
            <a:ext cx="1508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2400">
          <a:solidFill>
            <a:srgbClr val="64646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2000">
          <a:solidFill>
            <a:srgbClr val="64646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>
          <a:solidFill>
            <a:srgbClr val="64646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11deg_grey_1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5613" y="1035050"/>
            <a:ext cx="8237537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0025"/>
            <a:ext cx="82343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8900" name="Line 4"/>
          <p:cNvSpPr>
            <a:spLocks noChangeShapeType="1"/>
          </p:cNvSpPr>
          <p:nvPr/>
        </p:nvSpPr>
        <p:spPr bwMode="auto">
          <a:xfrm>
            <a:off x="455613" y="200025"/>
            <a:ext cx="8229600" cy="0"/>
          </a:xfrm>
          <a:prstGeom prst="line">
            <a:avLst/>
          </a:prstGeom>
          <a:noFill/>
          <a:ln w="6350">
            <a:solidFill>
              <a:srgbClr val="64646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29701" name="Picture 5" descr="logo outline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black">
          <a:xfrm>
            <a:off x="7226300" y="6372225"/>
            <a:ext cx="1508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2400">
          <a:solidFill>
            <a:srgbClr val="64646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2000">
          <a:solidFill>
            <a:srgbClr val="64646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>
          <a:solidFill>
            <a:srgbClr val="64646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0025"/>
            <a:ext cx="82343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9923" name="Line 3"/>
          <p:cNvSpPr>
            <a:spLocks noChangeShapeType="1"/>
          </p:cNvSpPr>
          <p:nvPr/>
        </p:nvSpPr>
        <p:spPr bwMode="auto">
          <a:xfrm>
            <a:off x="455613" y="200025"/>
            <a:ext cx="8229600" cy="0"/>
          </a:xfrm>
          <a:prstGeom prst="line">
            <a:avLst/>
          </a:prstGeom>
          <a:noFill/>
          <a:ln w="6350">
            <a:solidFill>
              <a:srgbClr val="64646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30724" name="Picture 4" descr="lines11_fade1_grey_crop_subtl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5613" y="1035050"/>
            <a:ext cx="8237537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logo outline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black">
          <a:xfrm>
            <a:off x="7226300" y="6372225"/>
            <a:ext cx="1508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2400">
          <a:solidFill>
            <a:srgbClr val="64646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2000">
          <a:solidFill>
            <a:srgbClr val="64646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>
          <a:solidFill>
            <a:srgbClr val="64646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0025"/>
            <a:ext cx="82343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90947" name="Line 3"/>
          <p:cNvSpPr>
            <a:spLocks noChangeShapeType="1"/>
          </p:cNvSpPr>
          <p:nvPr/>
        </p:nvSpPr>
        <p:spPr bwMode="auto">
          <a:xfrm>
            <a:off x="455613" y="200025"/>
            <a:ext cx="8229600" cy="0"/>
          </a:xfrm>
          <a:prstGeom prst="line">
            <a:avLst/>
          </a:prstGeom>
          <a:noFill/>
          <a:ln w="6350">
            <a:solidFill>
              <a:srgbClr val="64646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90948" name="Freeform 4"/>
          <p:cNvSpPr>
            <a:spLocks/>
          </p:cNvSpPr>
          <p:nvPr/>
        </p:nvSpPr>
        <p:spPr bwMode="auto">
          <a:xfrm>
            <a:off x="455613" y="1039813"/>
            <a:ext cx="8253412" cy="51943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170" y="0"/>
              </a:cxn>
              <a:cxn ang="0">
                <a:pos x="4535" y="3266"/>
              </a:cxn>
              <a:cxn ang="0">
                <a:pos x="0" y="3266"/>
              </a:cxn>
              <a:cxn ang="0">
                <a:pos x="0" y="0"/>
              </a:cxn>
            </a:cxnLst>
            <a:rect l="0" t="0" r="r" b="b"/>
            <a:pathLst>
              <a:path w="5170" h="3266">
                <a:moveTo>
                  <a:pt x="0" y="0"/>
                </a:moveTo>
                <a:lnTo>
                  <a:pt x="5170" y="0"/>
                </a:lnTo>
                <a:lnTo>
                  <a:pt x="4535" y="3266"/>
                </a:lnTo>
                <a:lnTo>
                  <a:pt x="0" y="3266"/>
                </a:lnTo>
                <a:lnTo>
                  <a:pt x="0" y="0"/>
                </a:lnTo>
                <a:close/>
              </a:path>
            </a:pathLst>
          </a:custGeom>
          <a:solidFill>
            <a:srgbClr val="646464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31749" name="Picture 5" descr="logo outline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black">
          <a:xfrm>
            <a:off x="7226300" y="6372225"/>
            <a:ext cx="1508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2400">
          <a:solidFill>
            <a:srgbClr val="64646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2000">
          <a:solidFill>
            <a:srgbClr val="64646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>
          <a:solidFill>
            <a:srgbClr val="64646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0025"/>
            <a:ext cx="82343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Yellow fill divider</a:t>
            </a:r>
          </a:p>
        </p:txBody>
      </p:sp>
      <p:sp>
        <p:nvSpPr>
          <p:cNvPr id="1491971" name="Line 3"/>
          <p:cNvSpPr>
            <a:spLocks noChangeShapeType="1"/>
          </p:cNvSpPr>
          <p:nvPr/>
        </p:nvSpPr>
        <p:spPr bwMode="auto">
          <a:xfrm>
            <a:off x="455613" y="200025"/>
            <a:ext cx="8229600" cy="0"/>
          </a:xfrm>
          <a:prstGeom prst="line">
            <a:avLst/>
          </a:prstGeom>
          <a:noFill/>
          <a:ln w="6350">
            <a:solidFill>
              <a:srgbClr val="64646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91972" name="Freeform 4"/>
          <p:cNvSpPr>
            <a:spLocks noChangeAspect="1"/>
          </p:cNvSpPr>
          <p:nvPr/>
        </p:nvSpPr>
        <p:spPr bwMode="auto">
          <a:xfrm>
            <a:off x="444500" y="1054100"/>
            <a:ext cx="8242300" cy="5194300"/>
          </a:xfrm>
          <a:custGeom>
            <a:avLst/>
            <a:gdLst/>
            <a:ahLst/>
            <a:cxnLst>
              <a:cxn ang="0">
                <a:pos x="632" y="0"/>
              </a:cxn>
              <a:cxn ang="0">
                <a:pos x="0" y="3272"/>
              </a:cxn>
              <a:cxn ang="0">
                <a:pos x="5192" y="3272"/>
              </a:cxn>
              <a:cxn ang="0">
                <a:pos x="5192" y="0"/>
              </a:cxn>
              <a:cxn ang="0">
                <a:pos x="632" y="0"/>
              </a:cxn>
            </a:cxnLst>
            <a:rect l="0" t="0" r="r" b="b"/>
            <a:pathLst>
              <a:path w="5192" h="3272">
                <a:moveTo>
                  <a:pt x="632" y="0"/>
                </a:moveTo>
                <a:lnTo>
                  <a:pt x="0" y="3272"/>
                </a:lnTo>
                <a:lnTo>
                  <a:pt x="5192" y="3272"/>
                </a:lnTo>
                <a:lnTo>
                  <a:pt x="5192" y="0"/>
                </a:lnTo>
                <a:lnTo>
                  <a:pt x="632" y="0"/>
                </a:lnTo>
                <a:close/>
              </a:path>
            </a:pathLst>
          </a:custGeom>
          <a:solidFill>
            <a:srgbClr val="FFD2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32773" name="Picture 5" descr="logo outline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black">
          <a:xfrm>
            <a:off x="7226300" y="6372225"/>
            <a:ext cx="1508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2400">
          <a:solidFill>
            <a:srgbClr val="64646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2000">
          <a:solidFill>
            <a:srgbClr val="64646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>
          <a:solidFill>
            <a:srgbClr val="64646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09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Worksheet2.xls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09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Excel_97-2003_Worksheet3.xls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09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Microsoft_Office_Excel_97-2003_Worksheet4.xls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09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Microsoft_Office_Excel_97-2003_Worksheet5.xls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Filmed Entertainment</a:t>
            </a:r>
          </a:p>
        </p:txBody>
      </p:sp>
      <p:sp>
        <p:nvSpPr>
          <p:cNvPr id="34820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Revenue and cost recognition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Revenue – home entertainment – reserves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Returns reserves (must have ability to estimate)</a:t>
            </a:r>
          </a:p>
          <a:p>
            <a:pPr lvl="1"/>
            <a:r>
              <a:rPr lang="en-US" dirty="0" smtClean="0"/>
              <a:t>New release</a:t>
            </a:r>
          </a:p>
          <a:p>
            <a:pPr lvl="1"/>
            <a:r>
              <a:rPr lang="en-US" dirty="0" smtClean="0"/>
              <a:t>Catalog</a:t>
            </a:r>
          </a:p>
          <a:p>
            <a:pPr lvl="1"/>
            <a:r>
              <a:rPr lang="en-US" dirty="0" smtClean="0"/>
              <a:t>Inventory adjustment component</a:t>
            </a:r>
          </a:p>
          <a:p>
            <a:r>
              <a:rPr lang="en-US" dirty="0" smtClean="0"/>
              <a:t>Price protection</a:t>
            </a:r>
          </a:p>
          <a:p>
            <a:r>
              <a:rPr lang="en-US" dirty="0" smtClean="0"/>
              <a:t>Slotting fees</a:t>
            </a:r>
          </a:p>
          <a:p>
            <a:r>
              <a:rPr lang="en-US" dirty="0" smtClean="0"/>
              <a:t>Charge backs</a:t>
            </a:r>
          </a:p>
          <a:p>
            <a:r>
              <a:rPr lang="en-US" dirty="0" smtClean="0"/>
              <a:t>Co-op advertising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9106219"/>
      </p:ext>
    </p:extLst>
  </p:cSld>
  <p:clrMapOvr>
    <a:masterClrMapping/>
  </p:clrMapOvr>
  <p:transition spd="slow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Revenue recognition – PPV / VOD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criteria of ASC 926 must be met</a:t>
            </a:r>
          </a:p>
          <a:p>
            <a:r>
              <a:rPr lang="en-US" dirty="0" smtClean="0"/>
              <a:t>Recognized as subscribers access (buy) film from cable / satellite company</a:t>
            </a:r>
          </a:p>
          <a:p>
            <a:r>
              <a:rPr lang="en-US" dirty="0" smtClean="0"/>
              <a:t>May require reporting from provider for revenue recognition (estimable license fee)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9669673"/>
      </p:ext>
    </p:extLst>
  </p:cSld>
  <p:clrMapOvr>
    <a:masterClrMapping/>
  </p:clrMapOvr>
  <p:transition spd="slow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Revenue recognition – Pay TV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criteria of ASC 926 must be met</a:t>
            </a:r>
          </a:p>
          <a:p>
            <a:r>
              <a:rPr lang="en-US" dirty="0" smtClean="0"/>
              <a:t>Recognized as film becomes available</a:t>
            </a:r>
          </a:p>
          <a:p>
            <a:r>
              <a:rPr lang="en-US" dirty="0" smtClean="0"/>
              <a:t>Output deals – contain terms, including revenue (generally based on box office)</a:t>
            </a:r>
          </a:p>
          <a:p>
            <a:r>
              <a:rPr lang="en-US" dirty="0" smtClean="0"/>
              <a:t>Allocation of license fee – multiple windows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67913137"/>
      </p:ext>
    </p:extLst>
  </p:cSld>
  <p:clrMapOvr>
    <a:masterClrMapping/>
  </p:clrMapOvr>
  <p:transition spd="slow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Revenue recognition – Free TV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criteria of ASC 926 must be met</a:t>
            </a:r>
          </a:p>
          <a:p>
            <a:r>
              <a:rPr lang="en-US" dirty="0" smtClean="0"/>
              <a:t>Generally recognized when film is available to the network</a:t>
            </a:r>
          </a:p>
          <a:p>
            <a:r>
              <a:rPr lang="en-US" dirty="0" smtClean="0"/>
              <a:t>Terms included in agreement – output or “one off”</a:t>
            </a:r>
          </a:p>
          <a:p>
            <a:r>
              <a:rPr lang="en-US" dirty="0" smtClean="0"/>
              <a:t>May require allocation to multiple windows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05642607"/>
      </p:ext>
    </p:extLst>
  </p:cSld>
  <p:clrMapOvr>
    <a:masterClrMapping/>
  </p:clrMapOvr>
  <p:transition spd="slow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Revenue recognition – Licensing &amp; merchandising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criteria of ASC 926 must be met</a:t>
            </a:r>
          </a:p>
          <a:p>
            <a:r>
              <a:rPr lang="en-US" dirty="0" smtClean="0"/>
              <a:t>Usually subject to advances and/or MGs</a:t>
            </a:r>
          </a:p>
          <a:p>
            <a:r>
              <a:rPr lang="en-US" dirty="0" smtClean="0"/>
              <a:t>MG generally recognized when film is available in the theatrical market</a:t>
            </a:r>
          </a:p>
          <a:p>
            <a:r>
              <a:rPr lang="en-US" dirty="0" smtClean="0"/>
              <a:t>Overages/royalties based on statements from licensee</a:t>
            </a:r>
          </a:p>
          <a:p>
            <a:r>
              <a:rPr lang="en-US" dirty="0" smtClean="0"/>
              <a:t>Cash vs. accrual basis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7049186"/>
      </p:ext>
    </p:extLst>
  </p:cSld>
  <p:clrMapOvr>
    <a:masterClrMapping/>
  </p:clrMapOvr>
  <p:transition spd="slow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Revenue recognition – TV shows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Same criteria as for films</a:t>
            </a:r>
          </a:p>
          <a:p>
            <a:r>
              <a:rPr lang="en-US" dirty="0" smtClean="0"/>
              <a:t>License fee on a per-episode basis</a:t>
            </a:r>
          </a:p>
          <a:p>
            <a:r>
              <a:rPr lang="en-US" dirty="0" smtClean="0"/>
              <a:t>Revenue generally recognized as each episode is delivered</a:t>
            </a:r>
          </a:p>
          <a:p>
            <a:r>
              <a:rPr lang="en-US" dirty="0" smtClean="0"/>
              <a:t>License fees paid over more than one year must be discounted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39948402"/>
      </p:ext>
    </p:extLst>
  </p:cSld>
  <p:clrMapOvr>
    <a:masterClrMapping/>
  </p:clrMapOvr>
  <p:transition spd="slow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Revenue recognition – other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Cross collateralization</a:t>
            </a:r>
          </a:p>
          <a:p>
            <a:pPr lvl="1"/>
            <a:r>
              <a:rPr lang="en-US" dirty="0" smtClean="0"/>
              <a:t>If cannot allocate, recognized on an “earn out” basis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7649758"/>
      </p:ext>
    </p:extLst>
  </p:cSld>
  <p:clrMapOvr>
    <a:masterClrMapping/>
  </p:clrMapOvr>
  <p:transition spd="slow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Ultimate revenues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xmlns="" val="1924567918"/>
      </p:ext>
    </p:extLst>
  </p:cSld>
  <p:clrMapOvr>
    <a:masterClrMapping/>
  </p:clrMapOvr>
  <p:transition spd="slow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Ultimate revenues - Film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Markets include revenues from:</a:t>
            </a:r>
          </a:p>
          <a:p>
            <a:pPr lvl="1"/>
            <a:r>
              <a:rPr lang="en-US" dirty="0" smtClean="0"/>
              <a:t>Theatrical (U.S. and Non-U.S.)</a:t>
            </a:r>
          </a:p>
          <a:p>
            <a:pPr lvl="1"/>
            <a:r>
              <a:rPr lang="en-US" dirty="0" smtClean="0"/>
              <a:t>PPV / VOD</a:t>
            </a:r>
          </a:p>
          <a:p>
            <a:pPr lvl="1"/>
            <a:r>
              <a:rPr lang="en-US" dirty="0" smtClean="0"/>
              <a:t>SVOD</a:t>
            </a:r>
          </a:p>
          <a:p>
            <a:pPr lvl="1"/>
            <a:r>
              <a:rPr lang="en-US" dirty="0" smtClean="0"/>
              <a:t>Home entertainment</a:t>
            </a:r>
          </a:p>
          <a:p>
            <a:pPr lvl="1"/>
            <a:r>
              <a:rPr lang="en-US" dirty="0" smtClean="0"/>
              <a:t>Pay TV</a:t>
            </a:r>
          </a:p>
          <a:p>
            <a:pPr lvl="1"/>
            <a:r>
              <a:rPr lang="en-US" dirty="0" smtClean="0"/>
              <a:t>Free TV (network &amp; syndication)</a:t>
            </a:r>
          </a:p>
          <a:p>
            <a:r>
              <a:rPr lang="en-US" dirty="0" smtClean="0"/>
              <a:t>Includes revenue estimates up to 10 yrs from initial theatrical release</a:t>
            </a:r>
          </a:p>
          <a:p>
            <a:r>
              <a:rPr lang="en-US" dirty="0" smtClean="0"/>
              <a:t>Should not include revenues from unproven territories or markets</a:t>
            </a:r>
          </a:p>
          <a:p>
            <a:r>
              <a:rPr lang="en-US" dirty="0" smtClean="0"/>
              <a:t>Discounting not allowed except in certain situations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0076739"/>
      </p:ext>
    </p:extLst>
  </p:cSld>
  <p:clrMapOvr>
    <a:masterClrMapping/>
  </p:clrMapOvr>
  <p:transition spd="slow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Ultimate revenues – Episodic TV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Markets include revenues from:</a:t>
            </a:r>
          </a:p>
          <a:p>
            <a:pPr lvl="1"/>
            <a:r>
              <a:rPr lang="en-US" dirty="0" smtClean="0"/>
              <a:t>TV license fees</a:t>
            </a:r>
          </a:p>
          <a:p>
            <a:pPr lvl="1"/>
            <a:r>
              <a:rPr lang="en-US" dirty="0" smtClean="0"/>
              <a:t>Home entertainment</a:t>
            </a:r>
          </a:p>
          <a:p>
            <a:pPr lvl="1"/>
            <a:r>
              <a:rPr lang="en-US" dirty="0" smtClean="0"/>
              <a:t>SVOD</a:t>
            </a:r>
          </a:p>
          <a:p>
            <a:r>
              <a:rPr lang="en-US" dirty="0" smtClean="0"/>
              <a:t>Includes revenue estimates up to the later of:</a:t>
            </a:r>
          </a:p>
          <a:p>
            <a:pPr lvl="1"/>
            <a:r>
              <a:rPr lang="en-US" dirty="0" smtClean="0"/>
              <a:t>10 yrs from date of delivery of first episode or,</a:t>
            </a:r>
          </a:p>
          <a:p>
            <a:pPr lvl="1"/>
            <a:r>
              <a:rPr lang="en-US" i="1" dirty="0" smtClean="0"/>
              <a:t>If still in production</a:t>
            </a:r>
            <a:r>
              <a:rPr lang="en-US" dirty="0" smtClean="0"/>
              <a:t>, 5 yrs from date of delivery of most recent episode</a:t>
            </a:r>
          </a:p>
          <a:p>
            <a:r>
              <a:rPr lang="en-US" dirty="0" smtClean="0"/>
              <a:t>Include estimates of secondary market sales only if company can demonstrate history of success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7502076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Revenue recognition</a:t>
            </a:r>
          </a:p>
          <a:p>
            <a:r>
              <a:rPr lang="en-US" dirty="0" smtClean="0"/>
              <a:t>Ultimate revenues</a:t>
            </a:r>
          </a:p>
          <a:p>
            <a:r>
              <a:rPr lang="en-US" dirty="0" smtClean="0"/>
              <a:t>Cost amortization</a:t>
            </a:r>
          </a:p>
          <a:p>
            <a:r>
              <a:rPr lang="en-US" dirty="0" smtClean="0"/>
              <a:t>Participations and residual expense</a:t>
            </a:r>
          </a:p>
          <a:p>
            <a:r>
              <a:rPr lang="en-US" dirty="0" smtClean="0"/>
              <a:t>Other expenses</a:t>
            </a:r>
          </a:p>
          <a:p>
            <a:r>
              <a:rPr lang="en-US" dirty="0" smtClean="0"/>
              <a:t>Impaired films and TV shows</a:t>
            </a:r>
          </a:p>
          <a:p>
            <a:r>
              <a:rPr lang="en-US" dirty="0" smtClean="0"/>
              <a:t>Dev</a:t>
            </a:r>
            <a:r>
              <a:rPr lang="en-US" dirty="0"/>
              <a:t>elopment cost write </a:t>
            </a:r>
            <a:r>
              <a:rPr lang="en-US" dirty="0" smtClean="0"/>
              <a:t>downs</a:t>
            </a:r>
          </a:p>
          <a:p>
            <a:r>
              <a:rPr lang="en-US" dirty="0"/>
              <a:t>Tax </a:t>
            </a:r>
            <a:r>
              <a:rPr lang="en-US" dirty="0" smtClean="0"/>
              <a:t>incentives/credits</a:t>
            </a:r>
          </a:p>
        </p:txBody>
      </p:sp>
    </p:spTree>
    <p:extLst>
      <p:ext uri="{BB962C8B-B14F-4D97-AF65-F5344CB8AC3E}">
        <p14:creationId xmlns:p14="http://schemas.microsoft.com/office/powerpoint/2010/main" xmlns="" val="754284297"/>
      </p:ext>
    </p:extLst>
  </p:cSld>
  <p:clrMapOvr>
    <a:masterClrMapping/>
  </p:clrMapOvr>
  <p:transition spd="slow"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amortization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xmlns="" val="2497280200"/>
      </p:ext>
    </p:extLst>
  </p:cSld>
  <p:clrMapOvr>
    <a:masterClrMapping/>
  </p:clrMapOvr>
  <p:transition spd="slow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amortization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Individual film forecast (IFF) method, as stipulated in ASC 926 (SOP 00-2)</a:t>
            </a:r>
          </a:p>
          <a:p>
            <a:r>
              <a:rPr lang="en-US" dirty="0" smtClean="0"/>
              <a:t>Cost amortization is based on estimated gross margin for the life of the film</a:t>
            </a:r>
          </a:p>
          <a:p>
            <a:r>
              <a:rPr lang="en-US" dirty="0" smtClean="0"/>
              <a:t>Estimated gross margin may change throughout life, which may affect cost amortization in period change occurs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03284381"/>
      </p:ext>
    </p:extLst>
  </p:cSld>
  <p:clrMapOvr>
    <a:masterClrMapping/>
  </p:clrMapOvr>
  <p:transition spd="slow"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Amortization calculation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Year 1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Year 2</a:t>
            </a:r>
          </a:p>
          <a:p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572000" y="2209800"/>
            <a:ext cx="1284288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2400" dirty="0"/>
              <a:t>Ultimate</a:t>
            </a:r>
          </a:p>
          <a:p>
            <a:pPr algn="l" defTabSz="820738"/>
            <a:r>
              <a:rPr lang="en-US" sz="2400" dirty="0"/>
              <a:t>  costs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239000" y="2209800"/>
            <a:ext cx="1335088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2400" dirty="0"/>
              <a:t>Costs to</a:t>
            </a:r>
          </a:p>
          <a:p>
            <a:pPr algn="l" defTabSz="820738"/>
            <a:r>
              <a:rPr lang="en-US" sz="2400" dirty="0"/>
              <a:t>amortize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990600" y="2209800"/>
            <a:ext cx="2624138" cy="812800"/>
            <a:chOff x="1072" y="2996"/>
            <a:chExt cx="1819" cy="581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072" y="2996"/>
              <a:ext cx="1819" cy="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2058" tIns="41029" rIns="82058" bIns="41029">
              <a:spAutoFit/>
            </a:bodyPr>
            <a:lstStyle/>
            <a:p>
              <a:pPr algn="l" defTabSz="820738"/>
              <a:r>
                <a:rPr lang="en-US" sz="1600" dirty="0"/>
                <a:t>   </a:t>
              </a:r>
              <a:r>
                <a:rPr lang="en-US" sz="2400" u="sng" dirty="0"/>
                <a:t>Yr. 1 revenues</a:t>
              </a:r>
            </a:p>
            <a:p>
              <a:pPr algn="l" defTabSz="820738"/>
              <a:r>
                <a:rPr lang="en-US" sz="2400" dirty="0"/>
                <a:t>Ultimate revenues</a:t>
              </a:r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1081" y="3259"/>
              <a:ext cx="1273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4148138" y="2600325"/>
            <a:ext cx="198437" cy="192088"/>
            <a:chOff x="1524" y="1621"/>
            <a:chExt cx="446" cy="462"/>
          </a:xfrm>
        </p:grpSpPr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1524" y="1637"/>
              <a:ext cx="445" cy="4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V="1">
              <a:off x="1524" y="1621"/>
              <a:ext cx="446" cy="4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6400800" y="2667000"/>
            <a:ext cx="247650" cy="42863"/>
            <a:chOff x="3031" y="2684"/>
            <a:chExt cx="172" cy="31"/>
          </a:xfrm>
        </p:grpSpPr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3033" y="2684"/>
              <a:ext cx="1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3031" y="2715"/>
              <a:ext cx="1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4495800" y="4114800"/>
            <a:ext cx="13335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2400" dirty="0"/>
              <a:t>Ult costs</a:t>
            </a:r>
          </a:p>
          <a:p>
            <a:pPr algn="l" defTabSz="820738"/>
            <a:r>
              <a:rPr lang="en-US" sz="2400" dirty="0"/>
              <a:t>  to go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7239000" y="4191000"/>
            <a:ext cx="1335088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2400" dirty="0"/>
              <a:t>Costs to</a:t>
            </a:r>
          </a:p>
          <a:p>
            <a:pPr algn="l" defTabSz="820738"/>
            <a:r>
              <a:rPr lang="en-US" sz="2400" dirty="0"/>
              <a:t>amortize</a:t>
            </a:r>
          </a:p>
        </p:txBody>
      </p:sp>
      <p:grpSp>
        <p:nvGrpSpPr>
          <p:cNvPr id="17" name="Group 5"/>
          <p:cNvGrpSpPr>
            <a:grpSpLocks/>
          </p:cNvGrpSpPr>
          <p:nvPr/>
        </p:nvGrpSpPr>
        <p:grpSpPr bwMode="auto">
          <a:xfrm>
            <a:off x="990600" y="4191000"/>
            <a:ext cx="2319338" cy="812800"/>
            <a:chOff x="1072" y="2996"/>
            <a:chExt cx="1608" cy="581"/>
          </a:xfrm>
        </p:grpSpPr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1072" y="2996"/>
              <a:ext cx="1608" cy="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2058" tIns="41029" rIns="82058" bIns="41029">
              <a:spAutoFit/>
            </a:bodyPr>
            <a:lstStyle/>
            <a:p>
              <a:pPr algn="l" defTabSz="820738"/>
              <a:r>
                <a:rPr lang="en-US" sz="1600" dirty="0"/>
                <a:t>   </a:t>
              </a:r>
              <a:r>
                <a:rPr lang="en-US" sz="2400" u="sng" dirty="0"/>
                <a:t>Yr. 2 revenues</a:t>
              </a:r>
            </a:p>
            <a:p>
              <a:pPr algn="l" defTabSz="820738"/>
              <a:r>
                <a:rPr lang="en-US" sz="2400" dirty="0"/>
                <a:t>  Ult revs to go</a:t>
              </a:r>
            </a:p>
          </p:txBody>
        </p:sp>
        <p:sp>
          <p:nvSpPr>
            <p:cNvPr id="19" name="Line 7"/>
            <p:cNvSpPr>
              <a:spLocks noChangeShapeType="1"/>
            </p:cNvSpPr>
            <p:nvPr/>
          </p:nvSpPr>
          <p:spPr bwMode="auto">
            <a:xfrm>
              <a:off x="1081" y="3259"/>
              <a:ext cx="1273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>
            <a:off x="4148138" y="4581525"/>
            <a:ext cx="198437" cy="192088"/>
            <a:chOff x="1524" y="1621"/>
            <a:chExt cx="446" cy="462"/>
          </a:xfrm>
        </p:grpSpPr>
        <p:sp>
          <p:nvSpPr>
            <p:cNvPr id="21" name="Line 9"/>
            <p:cNvSpPr>
              <a:spLocks noChangeShapeType="1"/>
            </p:cNvSpPr>
            <p:nvPr/>
          </p:nvSpPr>
          <p:spPr bwMode="auto">
            <a:xfrm>
              <a:off x="1524" y="1637"/>
              <a:ext cx="445" cy="4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" name="Line 10"/>
            <p:cNvSpPr>
              <a:spLocks noChangeShapeType="1"/>
            </p:cNvSpPr>
            <p:nvPr/>
          </p:nvSpPr>
          <p:spPr bwMode="auto">
            <a:xfrm flipV="1">
              <a:off x="1524" y="1621"/>
              <a:ext cx="446" cy="4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6400800" y="4648200"/>
            <a:ext cx="247650" cy="42863"/>
            <a:chOff x="3031" y="2684"/>
            <a:chExt cx="172" cy="31"/>
          </a:xfrm>
        </p:grpSpPr>
        <p:sp>
          <p:nvSpPr>
            <p:cNvPr id="24" name="Line 12"/>
            <p:cNvSpPr>
              <a:spLocks noChangeShapeType="1"/>
            </p:cNvSpPr>
            <p:nvPr/>
          </p:nvSpPr>
          <p:spPr bwMode="auto">
            <a:xfrm>
              <a:off x="3033" y="2684"/>
              <a:ext cx="1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" name="Line 13"/>
            <p:cNvSpPr>
              <a:spLocks noChangeShapeType="1"/>
            </p:cNvSpPr>
            <p:nvPr/>
          </p:nvSpPr>
          <p:spPr bwMode="auto">
            <a:xfrm>
              <a:off x="3031" y="2715"/>
              <a:ext cx="1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349661929"/>
      </p:ext>
    </p:extLst>
  </p:cSld>
  <p:clrMapOvr>
    <a:masterClrMapping/>
  </p:clrMapOvr>
  <p:transition spd="slow"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3" name="Rectangle 23"/>
          <p:cNvSpPr>
            <a:spLocks noGrp="1" noChangeArrowheads="1"/>
          </p:cNvSpPr>
          <p:nvPr>
            <p:ph idx="1"/>
          </p:nvPr>
        </p:nvSpPr>
        <p:spPr>
          <a:xfrm>
            <a:off x="914400" y="1447800"/>
            <a:ext cx="7848600" cy="1638300"/>
          </a:xfrm>
          <a:noFill/>
        </p:spPr>
        <p:txBody>
          <a:bodyPr>
            <a:normAutofit fontScale="85000" lnSpcReduction="20000"/>
          </a:bodyPr>
          <a:lstStyle/>
          <a:p>
            <a:pPr marL="0" indent="0" eaLnBrk="1" hangingPunct="1">
              <a:buFont typeface="Arial" pitchFamily="34" charset="0"/>
              <a:buNone/>
              <a:tabLst>
                <a:tab pos="4970463" algn="r"/>
                <a:tab pos="6397625" algn="r"/>
              </a:tabLst>
            </a:pPr>
            <a:r>
              <a:rPr lang="en-US" sz="2800" u="sng" dirty="0"/>
              <a:t>Yr. 1</a:t>
            </a:r>
            <a:r>
              <a:rPr lang="en-US" sz="2800" dirty="0"/>
              <a:t>	</a:t>
            </a:r>
            <a:r>
              <a:rPr lang="en-US" sz="2800" u="sng" dirty="0"/>
              <a:t/>
            </a:r>
            <a:br>
              <a:rPr lang="en-US" sz="2800" u="sng" dirty="0"/>
            </a:br>
            <a:r>
              <a:rPr lang="en-US" sz="2800" dirty="0"/>
              <a:t>Ultimate Revenues (total)		$    60	</a:t>
            </a:r>
            <a:br>
              <a:rPr lang="en-US" sz="2800" dirty="0"/>
            </a:br>
            <a:r>
              <a:rPr lang="en-US" sz="2800" dirty="0"/>
              <a:t>Ultimate Costs (total)		</a:t>
            </a:r>
            <a:r>
              <a:rPr lang="en-US" sz="2800" u="sng" dirty="0"/>
              <a:t>40</a:t>
            </a:r>
            <a:r>
              <a:rPr lang="en-US" sz="2800" dirty="0"/>
              <a:t>	</a:t>
            </a:r>
            <a:br>
              <a:rPr lang="en-US" sz="2800" dirty="0"/>
            </a:br>
            <a:r>
              <a:rPr lang="en-US" sz="2800" dirty="0"/>
              <a:t>Ultimate Gross margin		</a:t>
            </a:r>
            <a:r>
              <a:rPr lang="en-US" sz="2800" u="sng" dirty="0"/>
              <a:t>20</a:t>
            </a:r>
            <a:r>
              <a:rPr lang="en-US" sz="2800" dirty="0"/>
              <a:t>	</a:t>
            </a:r>
          </a:p>
          <a:p>
            <a:pPr marL="0" indent="0" eaLnBrk="1" hangingPunct="1">
              <a:buFont typeface="Arial" pitchFamily="34" charset="0"/>
              <a:buNone/>
              <a:tabLst>
                <a:tab pos="4970463" algn="r"/>
                <a:tab pos="6397625" algn="r"/>
              </a:tabLst>
            </a:pPr>
            <a:r>
              <a:rPr lang="en-US" sz="2800" b="1" dirty="0">
                <a:solidFill>
                  <a:schemeClr val="accent2"/>
                </a:solidFill>
              </a:rPr>
              <a:t>Actual Revenues:		20</a:t>
            </a:r>
          </a:p>
        </p:txBody>
      </p:sp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4572000" y="4191000"/>
            <a:ext cx="1284288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2400" dirty="0"/>
              <a:t>Ultimate</a:t>
            </a:r>
          </a:p>
          <a:p>
            <a:pPr algn="l" defTabSz="820738"/>
            <a:r>
              <a:rPr lang="en-US" sz="2400" dirty="0"/>
              <a:t>  costs</a:t>
            </a:r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7239000" y="4191000"/>
            <a:ext cx="1335088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2400" dirty="0"/>
              <a:t>Costs to</a:t>
            </a:r>
          </a:p>
          <a:p>
            <a:pPr algn="l" defTabSz="820738"/>
            <a:r>
              <a:rPr lang="en-US" sz="2400" dirty="0"/>
              <a:t>amortize</a:t>
            </a:r>
          </a:p>
        </p:txBody>
      </p:sp>
      <p:grpSp>
        <p:nvGrpSpPr>
          <p:cNvPr id="112645" name="Group 5"/>
          <p:cNvGrpSpPr>
            <a:grpSpLocks/>
          </p:cNvGrpSpPr>
          <p:nvPr/>
        </p:nvGrpSpPr>
        <p:grpSpPr bwMode="auto">
          <a:xfrm>
            <a:off x="990600" y="4191000"/>
            <a:ext cx="2624138" cy="812800"/>
            <a:chOff x="1072" y="2996"/>
            <a:chExt cx="1819" cy="581"/>
          </a:xfrm>
        </p:grpSpPr>
        <p:sp>
          <p:nvSpPr>
            <p:cNvPr id="112662" name="Text Box 6"/>
            <p:cNvSpPr txBox="1">
              <a:spLocks noChangeArrowheads="1"/>
            </p:cNvSpPr>
            <p:nvPr/>
          </p:nvSpPr>
          <p:spPr bwMode="auto">
            <a:xfrm>
              <a:off x="1072" y="2996"/>
              <a:ext cx="1819" cy="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2058" tIns="41029" rIns="82058" bIns="41029">
              <a:spAutoFit/>
            </a:bodyPr>
            <a:lstStyle/>
            <a:p>
              <a:pPr algn="l" defTabSz="820738"/>
              <a:r>
                <a:rPr lang="en-US" sz="1600" dirty="0"/>
                <a:t>   </a:t>
              </a:r>
              <a:r>
                <a:rPr lang="en-US" sz="2400" u="sng" dirty="0"/>
                <a:t>Yr. 1 revenues</a:t>
              </a:r>
            </a:p>
            <a:p>
              <a:pPr algn="l" defTabSz="820738"/>
              <a:r>
                <a:rPr lang="en-US" sz="2400" dirty="0"/>
                <a:t>Ultimate revenues</a:t>
              </a:r>
            </a:p>
          </p:txBody>
        </p:sp>
        <p:sp>
          <p:nvSpPr>
            <p:cNvPr id="112663" name="Line 7"/>
            <p:cNvSpPr>
              <a:spLocks noChangeShapeType="1"/>
            </p:cNvSpPr>
            <p:nvPr/>
          </p:nvSpPr>
          <p:spPr bwMode="auto">
            <a:xfrm>
              <a:off x="1081" y="3259"/>
              <a:ext cx="1273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12646" name="Group 8"/>
          <p:cNvGrpSpPr>
            <a:grpSpLocks/>
          </p:cNvGrpSpPr>
          <p:nvPr/>
        </p:nvGrpSpPr>
        <p:grpSpPr bwMode="auto">
          <a:xfrm>
            <a:off x="4148138" y="4581525"/>
            <a:ext cx="198437" cy="192088"/>
            <a:chOff x="1524" y="1621"/>
            <a:chExt cx="446" cy="462"/>
          </a:xfrm>
        </p:grpSpPr>
        <p:sp>
          <p:nvSpPr>
            <p:cNvPr id="112660" name="Line 9"/>
            <p:cNvSpPr>
              <a:spLocks noChangeShapeType="1"/>
            </p:cNvSpPr>
            <p:nvPr/>
          </p:nvSpPr>
          <p:spPr bwMode="auto">
            <a:xfrm>
              <a:off x="1524" y="1637"/>
              <a:ext cx="445" cy="4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2661" name="Line 10"/>
            <p:cNvSpPr>
              <a:spLocks noChangeShapeType="1"/>
            </p:cNvSpPr>
            <p:nvPr/>
          </p:nvSpPr>
          <p:spPr bwMode="auto">
            <a:xfrm flipV="1">
              <a:off x="1524" y="1621"/>
              <a:ext cx="446" cy="4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12647" name="Group 11"/>
          <p:cNvGrpSpPr>
            <a:grpSpLocks/>
          </p:cNvGrpSpPr>
          <p:nvPr/>
        </p:nvGrpSpPr>
        <p:grpSpPr bwMode="auto">
          <a:xfrm>
            <a:off x="6400800" y="4648200"/>
            <a:ext cx="247650" cy="42863"/>
            <a:chOff x="3031" y="2684"/>
            <a:chExt cx="172" cy="31"/>
          </a:xfrm>
        </p:grpSpPr>
        <p:sp>
          <p:nvSpPr>
            <p:cNvPr id="112658" name="Line 12"/>
            <p:cNvSpPr>
              <a:spLocks noChangeShapeType="1"/>
            </p:cNvSpPr>
            <p:nvPr/>
          </p:nvSpPr>
          <p:spPr bwMode="auto">
            <a:xfrm>
              <a:off x="3033" y="2684"/>
              <a:ext cx="1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2659" name="Line 13"/>
            <p:cNvSpPr>
              <a:spLocks noChangeShapeType="1"/>
            </p:cNvSpPr>
            <p:nvPr/>
          </p:nvSpPr>
          <p:spPr bwMode="auto">
            <a:xfrm>
              <a:off x="3031" y="2715"/>
              <a:ext cx="1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12648" name="Text Box 14"/>
          <p:cNvSpPr txBox="1">
            <a:spLocks noChangeArrowheads="1"/>
          </p:cNvSpPr>
          <p:nvPr/>
        </p:nvSpPr>
        <p:spPr bwMode="auto">
          <a:xfrm>
            <a:off x="1981200" y="5084763"/>
            <a:ext cx="504825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2400" u="sng" dirty="0"/>
              <a:t>20</a:t>
            </a:r>
          </a:p>
          <a:p>
            <a:pPr algn="l" defTabSz="820738"/>
            <a:r>
              <a:rPr lang="en-US" sz="2400" dirty="0"/>
              <a:t>60</a:t>
            </a:r>
          </a:p>
        </p:txBody>
      </p:sp>
      <p:sp>
        <p:nvSpPr>
          <p:cNvPr id="112649" name="Text Box 15"/>
          <p:cNvSpPr txBox="1">
            <a:spLocks noChangeArrowheads="1"/>
          </p:cNvSpPr>
          <p:nvPr/>
        </p:nvSpPr>
        <p:spPr bwMode="auto">
          <a:xfrm>
            <a:off x="4822825" y="5135563"/>
            <a:ext cx="5048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2400" dirty="0"/>
              <a:t>40</a:t>
            </a:r>
          </a:p>
        </p:txBody>
      </p:sp>
      <p:grpSp>
        <p:nvGrpSpPr>
          <p:cNvPr id="112650" name="Group 16"/>
          <p:cNvGrpSpPr>
            <a:grpSpLocks/>
          </p:cNvGrpSpPr>
          <p:nvPr/>
        </p:nvGrpSpPr>
        <p:grpSpPr bwMode="auto">
          <a:xfrm>
            <a:off x="4111625" y="5295900"/>
            <a:ext cx="198438" cy="192088"/>
            <a:chOff x="1524" y="1621"/>
            <a:chExt cx="446" cy="462"/>
          </a:xfrm>
        </p:grpSpPr>
        <p:sp>
          <p:nvSpPr>
            <p:cNvPr id="112656" name="Line 17"/>
            <p:cNvSpPr>
              <a:spLocks noChangeShapeType="1"/>
            </p:cNvSpPr>
            <p:nvPr/>
          </p:nvSpPr>
          <p:spPr bwMode="auto">
            <a:xfrm>
              <a:off x="1524" y="1637"/>
              <a:ext cx="445" cy="4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2657" name="Line 18"/>
            <p:cNvSpPr>
              <a:spLocks noChangeShapeType="1"/>
            </p:cNvSpPr>
            <p:nvPr/>
          </p:nvSpPr>
          <p:spPr bwMode="auto">
            <a:xfrm flipV="1">
              <a:off x="1524" y="1621"/>
              <a:ext cx="446" cy="4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12651" name="Group 19"/>
          <p:cNvGrpSpPr>
            <a:grpSpLocks/>
          </p:cNvGrpSpPr>
          <p:nvPr/>
        </p:nvGrpSpPr>
        <p:grpSpPr bwMode="auto">
          <a:xfrm>
            <a:off x="6400800" y="5410200"/>
            <a:ext cx="247650" cy="42863"/>
            <a:chOff x="3031" y="2684"/>
            <a:chExt cx="172" cy="31"/>
          </a:xfrm>
        </p:grpSpPr>
        <p:sp>
          <p:nvSpPr>
            <p:cNvPr id="112654" name="Line 20"/>
            <p:cNvSpPr>
              <a:spLocks noChangeShapeType="1"/>
            </p:cNvSpPr>
            <p:nvPr/>
          </p:nvSpPr>
          <p:spPr bwMode="auto">
            <a:xfrm>
              <a:off x="3033" y="2684"/>
              <a:ext cx="1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2655" name="Line 21"/>
            <p:cNvSpPr>
              <a:spLocks noChangeShapeType="1"/>
            </p:cNvSpPr>
            <p:nvPr/>
          </p:nvSpPr>
          <p:spPr bwMode="auto">
            <a:xfrm>
              <a:off x="3031" y="2715"/>
              <a:ext cx="1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12652" name="Text Box 22"/>
          <p:cNvSpPr txBox="1">
            <a:spLocks noChangeArrowheads="1"/>
          </p:cNvSpPr>
          <p:nvPr/>
        </p:nvSpPr>
        <p:spPr bwMode="auto">
          <a:xfrm>
            <a:off x="7772400" y="5160963"/>
            <a:ext cx="5048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2400" dirty="0"/>
              <a:t>13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Amortization calc – Example – Yr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3245807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lnSpc>
                <a:spcPct val="85000"/>
              </a:lnSpc>
              <a:spcAft>
                <a:spcPct val="0"/>
              </a:spcAft>
            </a:pPr>
            <a:r>
              <a:rPr lang="en-US" dirty="0"/>
              <a:t>Recording </a:t>
            </a:r>
            <a:r>
              <a:rPr lang="en-US" dirty="0" smtClean="0"/>
              <a:t>amortization – Year 1</a:t>
            </a:r>
            <a:endParaRPr lang="en-US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8610600" cy="1828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Arial" pitchFamily="34" charset="0"/>
              <a:buNone/>
            </a:pPr>
            <a:r>
              <a:rPr lang="en-US" dirty="0"/>
              <a:t>Cost of </a:t>
            </a:r>
            <a:r>
              <a:rPr lang="en-US" dirty="0" smtClean="0"/>
              <a:t>revenues </a:t>
            </a:r>
            <a:r>
              <a:rPr lang="en-US" dirty="0"/>
              <a:t>(Amortization </a:t>
            </a:r>
            <a:r>
              <a:rPr lang="en-US" dirty="0" smtClean="0"/>
              <a:t>expense</a:t>
            </a:r>
            <a:r>
              <a:rPr lang="en-US" dirty="0"/>
              <a:t>)	</a:t>
            </a:r>
            <a:r>
              <a:rPr lang="en-US" dirty="0" smtClean="0"/>
              <a:t>   $</a:t>
            </a:r>
            <a:r>
              <a:rPr lang="en-US" dirty="0"/>
              <a:t>13</a:t>
            </a:r>
          </a:p>
          <a:p>
            <a:pPr eaLnBrk="1" hangingPunct="1">
              <a:buFont typeface="Arial" pitchFamily="34" charset="0"/>
              <a:buNone/>
            </a:pPr>
            <a:r>
              <a:rPr lang="en-US" dirty="0"/>
              <a:t>	Capitalized </a:t>
            </a:r>
            <a:r>
              <a:rPr lang="en-US" dirty="0" smtClean="0"/>
              <a:t>film costs</a:t>
            </a:r>
            <a:r>
              <a:rPr lang="en-US" dirty="0"/>
              <a:t>	</a:t>
            </a:r>
            <a:r>
              <a:rPr lang="en-US" dirty="0" smtClean="0"/>
              <a:t>(Accumulated amort)</a:t>
            </a:r>
            <a:r>
              <a:rPr lang="en-US" dirty="0"/>
              <a:t>	</a:t>
            </a:r>
            <a:r>
              <a:rPr lang="en-US" dirty="0" smtClean="0"/>
              <a:t>   $</a:t>
            </a:r>
            <a:r>
              <a:rPr lang="en-US" dirty="0"/>
              <a:t>13</a:t>
            </a:r>
          </a:p>
          <a:p>
            <a:pPr eaLnBrk="1" hangingPunct="1"/>
            <a:endParaRPr lang="en-US" dirty="0"/>
          </a:p>
          <a:p>
            <a:pPr eaLnBrk="1" hangingPunct="1">
              <a:buFont typeface="Arial" pitchFamily="34" charset="0"/>
              <a:buNone/>
            </a:pPr>
            <a:r>
              <a:rPr lang="en-US" i="1" dirty="0"/>
              <a:t>Record Year 1 amortization expense</a:t>
            </a:r>
          </a:p>
        </p:txBody>
      </p:sp>
    </p:spTree>
    <p:extLst>
      <p:ext uri="{BB962C8B-B14F-4D97-AF65-F5344CB8AC3E}">
        <p14:creationId xmlns:p14="http://schemas.microsoft.com/office/powerpoint/2010/main" xmlns="" val="305200362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01" name="Rectangle 2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8229600" cy="2514600"/>
          </a:xfrm>
          <a:noFill/>
        </p:spPr>
        <p:txBody>
          <a:bodyPr>
            <a:normAutofit fontScale="85000" lnSpcReduction="20000"/>
          </a:bodyPr>
          <a:lstStyle/>
          <a:p>
            <a:pPr marL="0" indent="0" eaLnBrk="1" hangingPunct="1">
              <a:buFont typeface="Arial" pitchFamily="34" charset="0"/>
              <a:buNone/>
              <a:tabLst>
                <a:tab pos="4970463" algn="r"/>
                <a:tab pos="6397625" algn="r"/>
              </a:tabLst>
            </a:pPr>
            <a:r>
              <a:rPr lang="en-US" dirty="0"/>
              <a:t>	</a:t>
            </a:r>
            <a:r>
              <a:rPr lang="en-US" u="sng" dirty="0" smtClean="0"/>
              <a:t>Yr </a:t>
            </a:r>
            <a:r>
              <a:rPr lang="en-US" u="sng" dirty="0"/>
              <a:t>1	</a:t>
            </a:r>
            <a:r>
              <a:rPr lang="en-US" dirty="0"/>
              <a:t>        </a:t>
            </a:r>
            <a:r>
              <a:rPr lang="en-US" u="sng" dirty="0"/>
              <a:t>Yr 2 (to go)</a:t>
            </a:r>
            <a:br>
              <a:rPr lang="en-US" u="sng" dirty="0"/>
            </a:br>
            <a:r>
              <a:rPr lang="en-US" dirty="0"/>
              <a:t>Ultimate Revenues (total</a:t>
            </a:r>
            <a:r>
              <a:rPr lang="en-US" dirty="0" smtClean="0"/>
              <a:t>)</a:t>
            </a:r>
            <a:r>
              <a:rPr lang="en-US" dirty="0"/>
              <a:t>	          $ 60	   $ 40</a:t>
            </a:r>
          </a:p>
          <a:p>
            <a:pPr marL="0" indent="0" eaLnBrk="1" hangingPunct="1">
              <a:buFont typeface="Arial" pitchFamily="34" charset="0"/>
              <a:buNone/>
              <a:tabLst>
                <a:tab pos="4970463" algn="r"/>
                <a:tab pos="6397625" algn="r"/>
              </a:tabLst>
            </a:pPr>
            <a:r>
              <a:rPr lang="en-US" dirty="0"/>
              <a:t>Ultimate Costs (total</a:t>
            </a:r>
            <a:r>
              <a:rPr lang="en-US" dirty="0" smtClean="0"/>
              <a:t>)</a:t>
            </a:r>
            <a:r>
              <a:rPr lang="en-US" dirty="0"/>
              <a:t>	</a:t>
            </a:r>
            <a:r>
              <a:rPr lang="en-US" u="sng" dirty="0" smtClean="0"/>
              <a:t>40</a:t>
            </a:r>
            <a:r>
              <a:rPr lang="en-US" dirty="0" smtClean="0"/>
              <a:t>	</a:t>
            </a:r>
            <a:r>
              <a:rPr lang="en-US" u="sng" dirty="0" smtClean="0"/>
              <a:t>27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Ultimate Gross </a:t>
            </a:r>
            <a:r>
              <a:rPr lang="en-US" dirty="0" smtClean="0"/>
              <a:t>margin</a:t>
            </a:r>
            <a:r>
              <a:rPr lang="en-US" dirty="0"/>
              <a:t>	</a:t>
            </a:r>
            <a:r>
              <a:rPr lang="en-US" u="sng" dirty="0"/>
              <a:t>20</a:t>
            </a:r>
            <a:r>
              <a:rPr lang="en-US" dirty="0"/>
              <a:t>	              </a:t>
            </a:r>
            <a:r>
              <a:rPr lang="en-US" u="sng" dirty="0" smtClean="0"/>
              <a:t>13</a:t>
            </a:r>
            <a:r>
              <a:rPr lang="en-US" dirty="0" smtClean="0"/>
              <a:t>   </a:t>
            </a:r>
            <a:endParaRPr lang="en-US" dirty="0"/>
          </a:p>
          <a:p>
            <a:pPr marL="0" indent="0" eaLnBrk="1" hangingPunct="1">
              <a:buFont typeface="Arial" pitchFamily="34" charset="0"/>
              <a:buNone/>
              <a:tabLst>
                <a:tab pos="4970463" algn="r"/>
                <a:tab pos="6397625" algn="r"/>
              </a:tabLst>
            </a:pPr>
            <a:r>
              <a:rPr lang="en-US" b="1" dirty="0">
                <a:solidFill>
                  <a:schemeClr val="accent2"/>
                </a:solidFill>
              </a:rPr>
              <a:t>Actual Revenues</a:t>
            </a:r>
            <a:r>
              <a:rPr lang="en-US" b="1" dirty="0" smtClean="0">
                <a:solidFill>
                  <a:schemeClr val="accent2"/>
                </a:solidFill>
              </a:rPr>
              <a:t>:</a:t>
            </a:r>
            <a:r>
              <a:rPr lang="en-US" b="1" dirty="0">
                <a:solidFill>
                  <a:schemeClr val="accent2"/>
                </a:solidFill>
              </a:rPr>
              <a:t>	20	              </a:t>
            </a:r>
            <a:r>
              <a:rPr lang="en-US" b="1" dirty="0" smtClean="0">
                <a:solidFill>
                  <a:schemeClr val="accent2"/>
                </a:solidFill>
              </a:rPr>
              <a:t>15</a:t>
            </a:r>
            <a:endParaRPr lang="en-US" b="1" dirty="0">
              <a:solidFill>
                <a:schemeClr val="accent2"/>
              </a:solidFill>
            </a:endParaRPr>
          </a:p>
          <a:p>
            <a:pPr marL="0" indent="0" eaLnBrk="1" hangingPunct="1">
              <a:buFont typeface="Arial" pitchFamily="34" charset="0"/>
              <a:buNone/>
              <a:tabLst>
                <a:tab pos="4970463" algn="r"/>
                <a:tab pos="6397625" algn="r"/>
              </a:tabLst>
            </a:pPr>
            <a:r>
              <a:rPr lang="en-US" b="1" dirty="0">
                <a:solidFill>
                  <a:schemeClr val="accent2"/>
                </a:solidFill>
              </a:rPr>
              <a:t>Actual Costs Amortized</a:t>
            </a:r>
            <a:r>
              <a:rPr lang="en-US" b="1" dirty="0" smtClean="0">
                <a:solidFill>
                  <a:schemeClr val="accent2"/>
                </a:solidFill>
              </a:rPr>
              <a:t>:</a:t>
            </a:r>
            <a:r>
              <a:rPr lang="en-US" b="1" dirty="0">
                <a:solidFill>
                  <a:schemeClr val="accent2"/>
                </a:solidFill>
              </a:rPr>
              <a:t>	13	              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?</a:t>
            </a:r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4495800" y="4114800"/>
            <a:ext cx="13335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2400" dirty="0"/>
              <a:t>Ult costs</a:t>
            </a:r>
          </a:p>
          <a:p>
            <a:pPr algn="l" defTabSz="820738"/>
            <a:r>
              <a:rPr lang="en-US" sz="2400" dirty="0"/>
              <a:t>  to go</a:t>
            </a: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7239000" y="4191000"/>
            <a:ext cx="1335088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2400" dirty="0"/>
              <a:t>Costs to</a:t>
            </a:r>
          </a:p>
          <a:p>
            <a:pPr algn="l" defTabSz="820738"/>
            <a:r>
              <a:rPr lang="en-US" sz="2400" dirty="0"/>
              <a:t>amortize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90600" y="4191000"/>
            <a:ext cx="2319338" cy="812800"/>
            <a:chOff x="1072" y="2996"/>
            <a:chExt cx="1608" cy="581"/>
          </a:xfrm>
        </p:grpSpPr>
        <p:sp>
          <p:nvSpPr>
            <p:cNvPr id="114710" name="Text Box 6"/>
            <p:cNvSpPr txBox="1">
              <a:spLocks noChangeArrowheads="1"/>
            </p:cNvSpPr>
            <p:nvPr/>
          </p:nvSpPr>
          <p:spPr bwMode="auto">
            <a:xfrm>
              <a:off x="1072" y="2996"/>
              <a:ext cx="1608" cy="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2058" tIns="41029" rIns="82058" bIns="41029">
              <a:spAutoFit/>
            </a:bodyPr>
            <a:lstStyle/>
            <a:p>
              <a:pPr algn="l" defTabSz="820738"/>
              <a:r>
                <a:rPr lang="en-US" sz="1600" dirty="0"/>
                <a:t>   </a:t>
              </a:r>
              <a:r>
                <a:rPr lang="en-US" sz="2400" u="sng" dirty="0"/>
                <a:t>Yr. 2 revenues</a:t>
              </a:r>
            </a:p>
            <a:p>
              <a:pPr algn="l" defTabSz="820738"/>
              <a:r>
                <a:rPr lang="en-US" sz="2400" dirty="0"/>
                <a:t>  Ult revs to go</a:t>
              </a:r>
            </a:p>
          </p:txBody>
        </p:sp>
        <p:sp>
          <p:nvSpPr>
            <p:cNvPr id="114711" name="Line 7"/>
            <p:cNvSpPr>
              <a:spLocks noChangeShapeType="1"/>
            </p:cNvSpPr>
            <p:nvPr/>
          </p:nvSpPr>
          <p:spPr bwMode="auto">
            <a:xfrm>
              <a:off x="1081" y="3259"/>
              <a:ext cx="1273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148138" y="4581525"/>
            <a:ext cx="198437" cy="192088"/>
            <a:chOff x="1524" y="1621"/>
            <a:chExt cx="446" cy="462"/>
          </a:xfrm>
        </p:grpSpPr>
        <p:sp>
          <p:nvSpPr>
            <p:cNvPr id="114708" name="Line 9"/>
            <p:cNvSpPr>
              <a:spLocks noChangeShapeType="1"/>
            </p:cNvSpPr>
            <p:nvPr/>
          </p:nvSpPr>
          <p:spPr bwMode="auto">
            <a:xfrm>
              <a:off x="1524" y="1637"/>
              <a:ext cx="445" cy="4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4709" name="Line 10"/>
            <p:cNvSpPr>
              <a:spLocks noChangeShapeType="1"/>
            </p:cNvSpPr>
            <p:nvPr/>
          </p:nvSpPr>
          <p:spPr bwMode="auto">
            <a:xfrm flipV="1">
              <a:off x="1524" y="1621"/>
              <a:ext cx="446" cy="4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400800" y="4648200"/>
            <a:ext cx="247650" cy="42863"/>
            <a:chOff x="3031" y="2684"/>
            <a:chExt cx="172" cy="31"/>
          </a:xfrm>
        </p:grpSpPr>
        <p:sp>
          <p:nvSpPr>
            <p:cNvPr id="114706" name="Line 12"/>
            <p:cNvSpPr>
              <a:spLocks noChangeShapeType="1"/>
            </p:cNvSpPr>
            <p:nvPr/>
          </p:nvSpPr>
          <p:spPr bwMode="auto">
            <a:xfrm>
              <a:off x="3033" y="2684"/>
              <a:ext cx="1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4707" name="Line 13"/>
            <p:cNvSpPr>
              <a:spLocks noChangeShapeType="1"/>
            </p:cNvSpPr>
            <p:nvPr/>
          </p:nvSpPr>
          <p:spPr bwMode="auto">
            <a:xfrm>
              <a:off x="3031" y="2715"/>
              <a:ext cx="1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14696" name="Text Box 14"/>
          <p:cNvSpPr txBox="1">
            <a:spLocks noChangeArrowheads="1"/>
          </p:cNvSpPr>
          <p:nvPr/>
        </p:nvSpPr>
        <p:spPr bwMode="auto">
          <a:xfrm>
            <a:off x="1981200" y="5084763"/>
            <a:ext cx="504825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2400" u="sng" dirty="0"/>
              <a:t>15</a:t>
            </a:r>
          </a:p>
          <a:p>
            <a:pPr algn="l" defTabSz="820738"/>
            <a:r>
              <a:rPr lang="en-US" sz="2400" dirty="0"/>
              <a:t>40</a:t>
            </a:r>
          </a:p>
        </p:txBody>
      </p:sp>
      <p:sp>
        <p:nvSpPr>
          <p:cNvPr id="114697" name="Text Box 15"/>
          <p:cNvSpPr txBox="1">
            <a:spLocks noChangeArrowheads="1"/>
          </p:cNvSpPr>
          <p:nvPr/>
        </p:nvSpPr>
        <p:spPr bwMode="auto">
          <a:xfrm>
            <a:off x="4822825" y="5135563"/>
            <a:ext cx="5048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2400" dirty="0"/>
              <a:t>27</a:t>
            </a: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111625" y="5295900"/>
            <a:ext cx="198438" cy="192088"/>
            <a:chOff x="1524" y="1621"/>
            <a:chExt cx="446" cy="462"/>
          </a:xfrm>
        </p:grpSpPr>
        <p:sp>
          <p:nvSpPr>
            <p:cNvPr id="114704" name="Line 17"/>
            <p:cNvSpPr>
              <a:spLocks noChangeShapeType="1"/>
            </p:cNvSpPr>
            <p:nvPr/>
          </p:nvSpPr>
          <p:spPr bwMode="auto">
            <a:xfrm>
              <a:off x="1524" y="1637"/>
              <a:ext cx="445" cy="4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4705" name="Line 18"/>
            <p:cNvSpPr>
              <a:spLocks noChangeShapeType="1"/>
            </p:cNvSpPr>
            <p:nvPr/>
          </p:nvSpPr>
          <p:spPr bwMode="auto">
            <a:xfrm flipV="1">
              <a:off x="1524" y="1621"/>
              <a:ext cx="446" cy="4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6400800" y="5410200"/>
            <a:ext cx="247650" cy="42863"/>
            <a:chOff x="3031" y="2684"/>
            <a:chExt cx="172" cy="31"/>
          </a:xfrm>
        </p:grpSpPr>
        <p:sp>
          <p:nvSpPr>
            <p:cNvPr id="114702" name="Line 20"/>
            <p:cNvSpPr>
              <a:spLocks noChangeShapeType="1"/>
            </p:cNvSpPr>
            <p:nvPr/>
          </p:nvSpPr>
          <p:spPr bwMode="auto">
            <a:xfrm>
              <a:off x="3033" y="2684"/>
              <a:ext cx="1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4703" name="Line 21"/>
            <p:cNvSpPr>
              <a:spLocks noChangeShapeType="1"/>
            </p:cNvSpPr>
            <p:nvPr/>
          </p:nvSpPr>
          <p:spPr bwMode="auto">
            <a:xfrm>
              <a:off x="3031" y="2715"/>
              <a:ext cx="1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14700" name="Text Box 22"/>
          <p:cNvSpPr txBox="1">
            <a:spLocks noChangeArrowheads="1"/>
          </p:cNvSpPr>
          <p:nvPr/>
        </p:nvSpPr>
        <p:spPr bwMode="auto">
          <a:xfrm>
            <a:off x="7772400" y="5160963"/>
            <a:ext cx="5048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2400" dirty="0"/>
              <a:t>10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Amortization calc – Example – Yr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1221807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lnSpc>
                <a:spcPct val="85000"/>
              </a:lnSpc>
              <a:spcAft>
                <a:spcPct val="0"/>
              </a:spcAft>
            </a:pPr>
            <a:r>
              <a:rPr lang="en-US" dirty="0"/>
              <a:t>Recording </a:t>
            </a:r>
            <a:r>
              <a:rPr lang="en-US" dirty="0" smtClean="0"/>
              <a:t>amortization – Year 2</a:t>
            </a:r>
            <a:endParaRPr lang="en-US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8610600" cy="1828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Arial" pitchFamily="34" charset="0"/>
              <a:buNone/>
            </a:pPr>
            <a:r>
              <a:rPr lang="en-US" dirty="0"/>
              <a:t>Cost of </a:t>
            </a:r>
            <a:r>
              <a:rPr lang="en-US" dirty="0" smtClean="0"/>
              <a:t>revenues </a:t>
            </a:r>
            <a:r>
              <a:rPr lang="en-US" dirty="0"/>
              <a:t>(Amortization </a:t>
            </a:r>
            <a:r>
              <a:rPr lang="en-US" dirty="0" smtClean="0"/>
              <a:t>expense</a:t>
            </a:r>
            <a:r>
              <a:rPr lang="en-US" dirty="0"/>
              <a:t>)	</a:t>
            </a:r>
            <a:r>
              <a:rPr lang="en-US" dirty="0" smtClean="0"/>
              <a:t>   $10</a:t>
            </a:r>
            <a:endParaRPr lang="en-US" dirty="0"/>
          </a:p>
          <a:p>
            <a:pPr eaLnBrk="1" hangingPunct="1">
              <a:buFont typeface="Arial" pitchFamily="34" charset="0"/>
              <a:buNone/>
            </a:pPr>
            <a:r>
              <a:rPr lang="en-US" dirty="0"/>
              <a:t>	Capitalized </a:t>
            </a:r>
            <a:r>
              <a:rPr lang="en-US" dirty="0" smtClean="0"/>
              <a:t>film costs</a:t>
            </a:r>
            <a:r>
              <a:rPr lang="en-US" dirty="0"/>
              <a:t>	</a:t>
            </a:r>
            <a:r>
              <a:rPr lang="en-US" dirty="0" smtClean="0"/>
              <a:t>(Accumulated amort)</a:t>
            </a:r>
            <a:r>
              <a:rPr lang="en-US" dirty="0"/>
              <a:t>	</a:t>
            </a:r>
            <a:r>
              <a:rPr lang="en-US" dirty="0" smtClean="0"/>
              <a:t>   $10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>
              <a:buFont typeface="Arial" pitchFamily="34" charset="0"/>
              <a:buNone/>
            </a:pPr>
            <a:r>
              <a:rPr lang="en-US" i="1" dirty="0"/>
              <a:t>Record Year </a:t>
            </a:r>
            <a:r>
              <a:rPr lang="en-US" i="1" dirty="0" smtClean="0"/>
              <a:t>2 </a:t>
            </a:r>
            <a:r>
              <a:rPr lang="en-US" i="1" dirty="0"/>
              <a:t>amortization expense</a:t>
            </a:r>
          </a:p>
        </p:txBody>
      </p:sp>
    </p:spTree>
    <p:extLst>
      <p:ext uri="{BB962C8B-B14F-4D97-AF65-F5344CB8AC3E}">
        <p14:creationId xmlns:p14="http://schemas.microsoft.com/office/powerpoint/2010/main" xmlns="" val="3114529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4495800" y="4761714"/>
            <a:ext cx="1233703" cy="821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2400" dirty="0">
                <a:latin typeface="+mn-lt"/>
              </a:rPr>
              <a:t>Ult costs</a:t>
            </a:r>
          </a:p>
          <a:p>
            <a:pPr algn="l" defTabSz="820738"/>
            <a:r>
              <a:rPr lang="en-US" sz="2400" dirty="0">
                <a:latin typeface="+mn-lt"/>
              </a:rPr>
              <a:t>  to go</a:t>
            </a: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7239000" y="4837914"/>
            <a:ext cx="1269675" cy="821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2400" dirty="0">
                <a:latin typeface="+mn-lt"/>
              </a:rPr>
              <a:t>Costs to</a:t>
            </a:r>
          </a:p>
          <a:p>
            <a:pPr algn="l" defTabSz="820738"/>
            <a:r>
              <a:rPr lang="en-US" sz="2400" dirty="0">
                <a:latin typeface="+mn-lt"/>
              </a:rPr>
              <a:t>amortize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90600" y="4837915"/>
            <a:ext cx="2032305" cy="821194"/>
            <a:chOff x="1072" y="2996"/>
            <a:chExt cx="1409" cy="587"/>
          </a:xfrm>
        </p:grpSpPr>
        <p:sp>
          <p:nvSpPr>
            <p:cNvPr id="114710" name="Text Box 6"/>
            <p:cNvSpPr txBox="1">
              <a:spLocks noChangeArrowheads="1"/>
            </p:cNvSpPr>
            <p:nvPr/>
          </p:nvSpPr>
          <p:spPr bwMode="auto">
            <a:xfrm>
              <a:off x="1072" y="2996"/>
              <a:ext cx="1409" cy="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2058" tIns="41029" rIns="82058" bIns="41029">
              <a:spAutoFit/>
            </a:bodyPr>
            <a:lstStyle/>
            <a:p>
              <a:pPr algn="l" defTabSz="820738"/>
              <a:r>
                <a:rPr lang="en-US" sz="1600" dirty="0">
                  <a:latin typeface="+mn-lt"/>
                </a:rPr>
                <a:t>   </a:t>
              </a:r>
              <a:r>
                <a:rPr lang="en-US" sz="2400" u="sng" dirty="0">
                  <a:latin typeface="+mn-lt"/>
                </a:rPr>
                <a:t>Yr. 2 revenues</a:t>
              </a:r>
            </a:p>
            <a:p>
              <a:pPr algn="l" defTabSz="820738"/>
              <a:r>
                <a:rPr lang="en-US" sz="2400" dirty="0">
                  <a:latin typeface="+mn-lt"/>
                </a:rPr>
                <a:t>  Ult revs to go</a:t>
              </a:r>
            </a:p>
          </p:txBody>
        </p:sp>
        <p:sp>
          <p:nvSpPr>
            <p:cNvPr id="114711" name="Line 7"/>
            <p:cNvSpPr>
              <a:spLocks noChangeShapeType="1"/>
            </p:cNvSpPr>
            <p:nvPr/>
          </p:nvSpPr>
          <p:spPr bwMode="auto">
            <a:xfrm>
              <a:off x="1081" y="3259"/>
              <a:ext cx="1273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+mn-lt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148138" y="5228439"/>
            <a:ext cx="198437" cy="192088"/>
            <a:chOff x="1524" y="1621"/>
            <a:chExt cx="446" cy="462"/>
          </a:xfrm>
        </p:grpSpPr>
        <p:sp>
          <p:nvSpPr>
            <p:cNvPr id="114708" name="Line 9"/>
            <p:cNvSpPr>
              <a:spLocks noChangeShapeType="1"/>
            </p:cNvSpPr>
            <p:nvPr/>
          </p:nvSpPr>
          <p:spPr bwMode="auto">
            <a:xfrm>
              <a:off x="1524" y="1637"/>
              <a:ext cx="445" cy="4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14709" name="Line 10"/>
            <p:cNvSpPr>
              <a:spLocks noChangeShapeType="1"/>
            </p:cNvSpPr>
            <p:nvPr/>
          </p:nvSpPr>
          <p:spPr bwMode="auto">
            <a:xfrm flipV="1">
              <a:off x="1524" y="1621"/>
              <a:ext cx="446" cy="4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+mn-lt"/>
              </a:endParaRP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400800" y="5295114"/>
            <a:ext cx="247650" cy="42863"/>
            <a:chOff x="3031" y="2684"/>
            <a:chExt cx="172" cy="31"/>
          </a:xfrm>
        </p:grpSpPr>
        <p:sp>
          <p:nvSpPr>
            <p:cNvPr id="114706" name="Line 12"/>
            <p:cNvSpPr>
              <a:spLocks noChangeShapeType="1"/>
            </p:cNvSpPr>
            <p:nvPr/>
          </p:nvSpPr>
          <p:spPr bwMode="auto">
            <a:xfrm>
              <a:off x="3033" y="2684"/>
              <a:ext cx="1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14707" name="Line 13"/>
            <p:cNvSpPr>
              <a:spLocks noChangeShapeType="1"/>
            </p:cNvSpPr>
            <p:nvPr/>
          </p:nvSpPr>
          <p:spPr bwMode="auto">
            <a:xfrm>
              <a:off x="3031" y="2715"/>
              <a:ext cx="1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+mn-lt"/>
              </a:endParaRPr>
            </a:p>
          </p:txBody>
        </p:sp>
      </p:grpSp>
      <p:sp>
        <p:nvSpPr>
          <p:cNvPr id="114696" name="Text Box 14"/>
          <p:cNvSpPr txBox="1">
            <a:spLocks noChangeArrowheads="1"/>
          </p:cNvSpPr>
          <p:nvPr/>
        </p:nvSpPr>
        <p:spPr bwMode="auto">
          <a:xfrm>
            <a:off x="1981200" y="5731677"/>
            <a:ext cx="476701" cy="821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2400" u="sng" dirty="0">
                <a:latin typeface="+mn-lt"/>
              </a:rPr>
              <a:t>15</a:t>
            </a:r>
          </a:p>
          <a:p>
            <a:pPr algn="l" defTabSz="820738"/>
            <a:r>
              <a:rPr lang="en-US" sz="2400" dirty="0" smtClean="0">
                <a:latin typeface="+mn-lt"/>
              </a:rPr>
              <a:t>35</a:t>
            </a:r>
            <a:endParaRPr lang="en-US" sz="2400" dirty="0">
              <a:latin typeface="+mn-lt"/>
            </a:endParaRPr>
          </a:p>
        </p:txBody>
      </p:sp>
      <p:sp>
        <p:nvSpPr>
          <p:cNvPr id="114697" name="Text Box 15"/>
          <p:cNvSpPr txBox="1">
            <a:spLocks noChangeArrowheads="1"/>
          </p:cNvSpPr>
          <p:nvPr/>
        </p:nvSpPr>
        <p:spPr bwMode="auto">
          <a:xfrm>
            <a:off x="4822825" y="5782477"/>
            <a:ext cx="476701" cy="452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2400" dirty="0">
                <a:latin typeface="+mn-lt"/>
              </a:rPr>
              <a:t>27</a:t>
            </a: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111625" y="5942814"/>
            <a:ext cx="198438" cy="192088"/>
            <a:chOff x="1524" y="1621"/>
            <a:chExt cx="446" cy="462"/>
          </a:xfrm>
        </p:grpSpPr>
        <p:sp>
          <p:nvSpPr>
            <p:cNvPr id="114704" name="Line 17"/>
            <p:cNvSpPr>
              <a:spLocks noChangeShapeType="1"/>
            </p:cNvSpPr>
            <p:nvPr/>
          </p:nvSpPr>
          <p:spPr bwMode="auto">
            <a:xfrm>
              <a:off x="1524" y="1637"/>
              <a:ext cx="445" cy="4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14705" name="Line 18"/>
            <p:cNvSpPr>
              <a:spLocks noChangeShapeType="1"/>
            </p:cNvSpPr>
            <p:nvPr/>
          </p:nvSpPr>
          <p:spPr bwMode="auto">
            <a:xfrm flipV="1">
              <a:off x="1524" y="1621"/>
              <a:ext cx="446" cy="4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+mn-lt"/>
              </a:endParaRP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6400800" y="6057114"/>
            <a:ext cx="247650" cy="42863"/>
            <a:chOff x="3031" y="2684"/>
            <a:chExt cx="172" cy="31"/>
          </a:xfrm>
        </p:grpSpPr>
        <p:sp>
          <p:nvSpPr>
            <p:cNvPr id="114702" name="Line 20"/>
            <p:cNvSpPr>
              <a:spLocks noChangeShapeType="1"/>
            </p:cNvSpPr>
            <p:nvPr/>
          </p:nvSpPr>
          <p:spPr bwMode="auto">
            <a:xfrm>
              <a:off x="3033" y="2684"/>
              <a:ext cx="1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14703" name="Line 21"/>
            <p:cNvSpPr>
              <a:spLocks noChangeShapeType="1"/>
            </p:cNvSpPr>
            <p:nvPr/>
          </p:nvSpPr>
          <p:spPr bwMode="auto">
            <a:xfrm>
              <a:off x="3031" y="2715"/>
              <a:ext cx="1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+mn-lt"/>
              </a:endParaRPr>
            </a:p>
          </p:txBody>
        </p:sp>
      </p:grpSp>
      <p:sp>
        <p:nvSpPr>
          <p:cNvPr id="114700" name="Text Box 22"/>
          <p:cNvSpPr txBox="1">
            <a:spLocks noChangeArrowheads="1"/>
          </p:cNvSpPr>
          <p:nvPr/>
        </p:nvSpPr>
        <p:spPr bwMode="auto">
          <a:xfrm>
            <a:off x="7772400" y="5807877"/>
            <a:ext cx="476701" cy="452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2400" dirty="0" smtClean="0">
                <a:latin typeface="+mn-lt"/>
              </a:rPr>
              <a:t>12</a:t>
            </a:r>
            <a:endParaRPr lang="en-US" sz="2400" dirty="0">
              <a:latin typeface="+mn-l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Amortization calc – Example – Yr 2 </a:t>
            </a:r>
            <a:r>
              <a:rPr lang="en-US" sz="2700" dirty="0" smtClean="0"/>
              <a:t>(revised ultimate)</a:t>
            </a:r>
            <a:endParaRPr lang="en-US" sz="27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tabLst>
                <a:tab pos="4119563" algn="r"/>
                <a:tab pos="5946775" algn="r"/>
                <a:tab pos="7773988" algn="r"/>
              </a:tabLst>
            </a:pPr>
            <a:r>
              <a:rPr lang="en-US" sz="2200" u="sng" dirty="0"/>
              <a:t>Yr. 1 Ult</a:t>
            </a:r>
            <a:r>
              <a:rPr lang="en-US" sz="2200" dirty="0"/>
              <a:t>	</a:t>
            </a:r>
            <a:r>
              <a:rPr lang="en-US" sz="2200" u="sng" dirty="0"/>
              <a:t>Yr. 2 Ult</a:t>
            </a:r>
            <a:r>
              <a:rPr lang="en-US" sz="2200" dirty="0"/>
              <a:t>	</a:t>
            </a:r>
            <a:r>
              <a:rPr lang="en-US" sz="2200" u="sng" dirty="0"/>
              <a:t>Yr. 2 (to go)</a:t>
            </a:r>
            <a:br>
              <a:rPr lang="en-US" sz="2200" u="sng" dirty="0"/>
            </a:br>
            <a:r>
              <a:rPr lang="en-US" sz="2200" dirty="0"/>
              <a:t>	 	(revised) 	(revised)</a:t>
            </a:r>
          </a:p>
          <a:p>
            <a:pPr marL="0" indent="0">
              <a:buNone/>
              <a:tabLst>
                <a:tab pos="4119563" algn="r"/>
                <a:tab pos="5946775" algn="r"/>
                <a:tab pos="7773988" algn="r"/>
              </a:tabLst>
            </a:pPr>
            <a:r>
              <a:rPr lang="en-US" sz="2200" dirty="0"/>
              <a:t>Ultimate Revenues	60	55	35</a:t>
            </a:r>
            <a:br>
              <a:rPr lang="en-US" sz="2200" dirty="0"/>
            </a:br>
            <a:r>
              <a:rPr lang="en-US" sz="2200" dirty="0"/>
              <a:t>Ultimate Costs	</a:t>
            </a:r>
            <a:r>
              <a:rPr lang="en-US" sz="2200" u="sng" dirty="0"/>
              <a:t>40</a:t>
            </a:r>
            <a:r>
              <a:rPr lang="en-US" sz="2200" dirty="0"/>
              <a:t>	</a:t>
            </a:r>
            <a:r>
              <a:rPr lang="en-US" sz="2200" u="sng" dirty="0"/>
              <a:t>40</a:t>
            </a:r>
            <a:r>
              <a:rPr lang="en-US" sz="2200" dirty="0"/>
              <a:t>	</a:t>
            </a:r>
            <a:r>
              <a:rPr lang="en-US" sz="2200" u="sng" dirty="0"/>
              <a:t>27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Ultimate Gr. margin	</a:t>
            </a:r>
            <a:r>
              <a:rPr lang="en-US" sz="2200" u="sng" dirty="0"/>
              <a:t>20</a:t>
            </a:r>
            <a:r>
              <a:rPr lang="en-US" sz="2200" dirty="0"/>
              <a:t>	</a:t>
            </a:r>
            <a:r>
              <a:rPr lang="en-US" sz="2200" u="sng" dirty="0"/>
              <a:t>15</a:t>
            </a:r>
            <a:r>
              <a:rPr lang="en-US" sz="2200" dirty="0"/>
              <a:t>	</a:t>
            </a:r>
            <a:r>
              <a:rPr lang="en-US" sz="2200" u="sng" dirty="0"/>
              <a:t>  8</a:t>
            </a:r>
          </a:p>
          <a:p>
            <a:pPr marL="0" indent="0">
              <a:buNone/>
              <a:tabLst>
                <a:tab pos="4119563" algn="r"/>
                <a:tab pos="5946775" algn="r"/>
                <a:tab pos="7773988" algn="r"/>
              </a:tabLst>
            </a:pPr>
            <a:r>
              <a:rPr lang="en-US" sz="2200" b="1" dirty="0">
                <a:solidFill>
                  <a:schemeClr val="accent2"/>
                </a:solidFill>
              </a:rPr>
              <a:t>Actual revenues:	20		15</a:t>
            </a:r>
          </a:p>
          <a:p>
            <a:pPr marL="0" indent="0">
              <a:buNone/>
              <a:tabLst>
                <a:tab pos="4119563" algn="r"/>
                <a:tab pos="5946775" algn="r"/>
                <a:tab pos="7773988" algn="r"/>
              </a:tabLst>
            </a:pPr>
            <a:r>
              <a:rPr lang="en-US" sz="2200" b="1" dirty="0">
                <a:solidFill>
                  <a:schemeClr val="accent2"/>
                </a:solidFill>
              </a:rPr>
              <a:t>Actual costs amortized	13 		</a:t>
            </a:r>
            <a:r>
              <a:rPr lang="en-US" sz="2200" b="1" dirty="0" smtClean="0">
                <a:solidFill>
                  <a:schemeClr val="accent2"/>
                </a:solidFill>
              </a:rPr>
              <a:t>?</a:t>
            </a:r>
            <a:endParaRPr lang="en-US" sz="2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458101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lnSpc>
                <a:spcPct val="85000"/>
              </a:lnSpc>
              <a:spcAft>
                <a:spcPct val="0"/>
              </a:spcAft>
            </a:pPr>
            <a:r>
              <a:rPr lang="en-US" dirty="0"/>
              <a:t>Recording </a:t>
            </a:r>
            <a:r>
              <a:rPr lang="en-US" dirty="0" smtClean="0"/>
              <a:t>amortization – Year 2 </a:t>
            </a:r>
            <a:r>
              <a:rPr lang="en-US" sz="2700" dirty="0" smtClean="0"/>
              <a:t>(revised ultimate)</a:t>
            </a:r>
            <a:endParaRPr lang="en-US" sz="2700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8610600" cy="1828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Arial" pitchFamily="34" charset="0"/>
              <a:buNone/>
            </a:pPr>
            <a:r>
              <a:rPr lang="en-US" dirty="0"/>
              <a:t>Cost of </a:t>
            </a:r>
            <a:r>
              <a:rPr lang="en-US" dirty="0" smtClean="0"/>
              <a:t>revenues </a:t>
            </a:r>
            <a:r>
              <a:rPr lang="en-US" dirty="0"/>
              <a:t>(Amortization </a:t>
            </a:r>
            <a:r>
              <a:rPr lang="en-US" dirty="0" smtClean="0"/>
              <a:t>expense</a:t>
            </a:r>
            <a:r>
              <a:rPr lang="en-US" dirty="0"/>
              <a:t>)	</a:t>
            </a:r>
            <a:r>
              <a:rPr lang="en-US" dirty="0" smtClean="0"/>
              <a:t>   $12</a:t>
            </a:r>
            <a:endParaRPr lang="en-US" dirty="0"/>
          </a:p>
          <a:p>
            <a:pPr eaLnBrk="1" hangingPunct="1">
              <a:buFont typeface="Arial" pitchFamily="34" charset="0"/>
              <a:buNone/>
            </a:pPr>
            <a:r>
              <a:rPr lang="en-US" dirty="0"/>
              <a:t>	Capitalized </a:t>
            </a:r>
            <a:r>
              <a:rPr lang="en-US" dirty="0" smtClean="0"/>
              <a:t>film costs</a:t>
            </a:r>
            <a:r>
              <a:rPr lang="en-US" dirty="0"/>
              <a:t>	</a:t>
            </a:r>
            <a:r>
              <a:rPr lang="en-US" dirty="0" smtClean="0"/>
              <a:t>(Accumulated amort)</a:t>
            </a:r>
            <a:r>
              <a:rPr lang="en-US" dirty="0"/>
              <a:t>	</a:t>
            </a:r>
            <a:r>
              <a:rPr lang="en-US" dirty="0" smtClean="0"/>
              <a:t>   $12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>
              <a:buFont typeface="Arial" pitchFamily="34" charset="0"/>
              <a:buNone/>
            </a:pPr>
            <a:r>
              <a:rPr lang="en-US" i="1" dirty="0"/>
              <a:t>Record Year </a:t>
            </a:r>
            <a:r>
              <a:rPr lang="en-US" i="1" dirty="0" smtClean="0"/>
              <a:t>2 </a:t>
            </a:r>
            <a:r>
              <a:rPr lang="en-US" i="1" dirty="0"/>
              <a:t>amortization </a:t>
            </a:r>
            <a:r>
              <a:rPr lang="en-US" i="1" dirty="0" smtClean="0"/>
              <a:t>expense – revised ultimate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102920109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part 2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xmlns="" val="1034981157"/>
      </p:ext>
    </p:extLst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 – Life cycle of a film or TV show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xmlns="" val="3179023632"/>
      </p:ext>
    </p:extLst>
  </p:cSld>
  <p:clrMapOvr>
    <a:masterClrMapping/>
  </p:clrMapOvr>
  <p:transition spd="slow">
    <p:wipe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Participations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xmlns="" val="249728020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Participations – overview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Contingent compensation for creative talent (actors, writers, directors, producers)</a:t>
            </a:r>
          </a:p>
          <a:p>
            <a:r>
              <a:rPr lang="en-US" dirty="0" smtClean="0"/>
              <a:t>Expensed using IFF method (based on ultimates)</a:t>
            </a:r>
          </a:p>
          <a:p>
            <a:r>
              <a:rPr lang="en-US" dirty="0" smtClean="0"/>
              <a:t>Amounts </a:t>
            </a:r>
            <a:r>
              <a:rPr lang="en-US" b="1" dirty="0" smtClean="0"/>
              <a:t>paid</a:t>
            </a:r>
            <a:r>
              <a:rPr lang="en-US" dirty="0" smtClean="0"/>
              <a:t>, if any, are based on contractually agreed-upon formulas and cash </a:t>
            </a:r>
            <a:r>
              <a:rPr lang="en-US" b="1" dirty="0" smtClean="0">
                <a:solidFill>
                  <a:srgbClr val="CC3300"/>
                </a:solidFill>
              </a:rPr>
              <a:t>received</a:t>
            </a:r>
            <a:r>
              <a:rPr lang="en-US" dirty="0" smtClean="0">
                <a:solidFill>
                  <a:srgbClr val="CC3300"/>
                </a:solidFill>
              </a:rPr>
              <a:t> </a:t>
            </a:r>
            <a:r>
              <a:rPr lang="en-US" dirty="0" smtClean="0"/>
              <a:t>(</a:t>
            </a:r>
            <a:r>
              <a:rPr lang="en-US" u="sng" dirty="0" smtClean="0"/>
              <a:t>not</a:t>
            </a:r>
            <a:r>
              <a:rPr lang="en-US" dirty="0" smtClean="0"/>
              <a:t> revenue recognized)</a:t>
            </a:r>
          </a:p>
          <a:p>
            <a:r>
              <a:rPr lang="en-US" dirty="0" smtClean="0"/>
              <a:t>Formulas vary depending on star power of talent (gross deal vs net deal)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0703977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Participations – overview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Agreements typically include:</a:t>
            </a:r>
          </a:p>
          <a:p>
            <a:pPr lvl="1"/>
            <a:r>
              <a:rPr lang="en-US" dirty="0" smtClean="0"/>
              <a:t>Revenues to be included (music, merch, etc)</a:t>
            </a:r>
          </a:p>
          <a:p>
            <a:pPr lvl="1"/>
            <a:r>
              <a:rPr lang="en-US" dirty="0" smtClean="0"/>
              <a:t>Percentages to be used (2.5% of net profits)</a:t>
            </a:r>
          </a:p>
          <a:p>
            <a:pPr lvl="1"/>
            <a:r>
              <a:rPr lang="en-US" dirty="0" smtClean="0"/>
              <a:t>Producer’s recoupment of direct and indirect production costs</a:t>
            </a:r>
          </a:p>
          <a:p>
            <a:pPr lvl="1"/>
            <a:r>
              <a:rPr lang="en-US" dirty="0" smtClean="0"/>
              <a:t>Producer’s recoupment of exploitation costs</a:t>
            </a:r>
          </a:p>
          <a:p>
            <a:pPr lvl="1"/>
            <a:r>
              <a:rPr lang="en-US" dirty="0" smtClean="0"/>
              <a:t>Reporting periods and payment terms</a:t>
            </a:r>
          </a:p>
          <a:p>
            <a:pPr lvl="1"/>
            <a:r>
              <a:rPr lang="en-US" dirty="0" smtClean="0"/>
              <a:t>Audit rights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062118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Participations – common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Gross receipts</a:t>
            </a:r>
          </a:p>
          <a:p>
            <a:r>
              <a:rPr lang="en-US" dirty="0" smtClean="0"/>
              <a:t>Distribution fees</a:t>
            </a:r>
          </a:p>
          <a:p>
            <a:r>
              <a:rPr lang="en-US" dirty="0" smtClean="0"/>
              <a:t>Production costs and production interest</a:t>
            </a:r>
          </a:p>
          <a:p>
            <a:r>
              <a:rPr lang="en-US" dirty="0" smtClean="0"/>
              <a:t>P&amp;A, marketing and distribution costs (exploitation costs)</a:t>
            </a:r>
          </a:p>
          <a:p>
            <a:r>
              <a:rPr lang="en-US" dirty="0" smtClean="0"/>
              <a:t>Adjusted gross receipts</a:t>
            </a:r>
          </a:p>
          <a:p>
            <a:r>
              <a:rPr lang="en-US" dirty="0" smtClean="0"/>
              <a:t>Net receipts</a:t>
            </a:r>
          </a:p>
          <a:p>
            <a:r>
              <a:rPr lang="en-US" dirty="0" smtClean="0"/>
              <a:t>Break even (first, second, rolling)</a:t>
            </a:r>
          </a:p>
          <a:p>
            <a:r>
              <a:rPr lang="en-US" dirty="0" smtClean="0"/>
              <a:t>Bonuses and deferments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9401262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547" name="Text Box 3"/>
          <p:cNvSpPr txBox="1">
            <a:spLocks noChangeArrowheads="1"/>
          </p:cNvSpPr>
          <p:nvPr/>
        </p:nvSpPr>
        <p:spPr bwMode="auto">
          <a:xfrm>
            <a:off x="711200" y="1244600"/>
            <a:ext cx="73533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1418" tIns="45709" rIns="91418" bIns="45709"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en-US" sz="2400" dirty="0">
              <a:latin typeface="Times New Roman" pitchFamily="18" charset="0"/>
            </a:endParaRP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1052269"/>
              </p:ext>
            </p:extLst>
          </p:nvPr>
        </p:nvGraphicFramePr>
        <p:xfrm>
          <a:off x="731838" y="1219200"/>
          <a:ext cx="7650162" cy="5110690"/>
        </p:xfrm>
        <a:graphic>
          <a:graphicData uri="http://schemas.openxmlformats.org/presentationml/2006/ole">
            <p:oleObj spid="_x0000_s1037" name="Worksheet" r:id="rId4" imgW="6781687" imgH="5705543" progId="Excel.Sheet.8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participation calculation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928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23577579"/>
              </p:ext>
            </p:extLst>
          </p:nvPr>
        </p:nvGraphicFramePr>
        <p:xfrm>
          <a:off x="685800" y="1219200"/>
          <a:ext cx="8243888" cy="5421313"/>
        </p:xfrm>
        <a:graphic>
          <a:graphicData uri="http://schemas.openxmlformats.org/presentationml/2006/ole">
            <p:oleObj spid="_x0000_s2061" name="Worksheet" r:id="rId4" imgW="10048945" imgH="6848543" progId="Excel.Sheet.8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Participation calculation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7122084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9" name="Rectangle 23"/>
          <p:cNvSpPr>
            <a:spLocks noGrp="1" noChangeArrowheads="1"/>
          </p:cNvSpPr>
          <p:nvPr>
            <p:ph idx="1"/>
          </p:nvPr>
        </p:nvSpPr>
        <p:spPr>
          <a:xfrm>
            <a:off x="914400" y="1447800"/>
            <a:ext cx="7848600" cy="1638300"/>
          </a:xfrm>
          <a:noFill/>
        </p:spPr>
        <p:txBody>
          <a:bodyPr>
            <a:normAutofit fontScale="70000" lnSpcReduction="20000"/>
          </a:bodyPr>
          <a:lstStyle/>
          <a:p>
            <a:pPr marL="0" indent="0" eaLnBrk="1" hangingPunct="1">
              <a:buFont typeface="Arial" pitchFamily="34" charset="0"/>
              <a:buNone/>
              <a:tabLst>
                <a:tab pos="4970463" algn="r"/>
                <a:tab pos="6397625" algn="r"/>
              </a:tabLst>
            </a:pPr>
            <a:r>
              <a:rPr lang="en-US" u="sng" dirty="0"/>
              <a:t>Yr. 1</a:t>
            </a:r>
            <a:r>
              <a:rPr lang="en-US" dirty="0"/>
              <a:t>	</a:t>
            </a:r>
            <a:r>
              <a:rPr lang="en-US" u="sng" dirty="0"/>
              <a:t/>
            </a:r>
            <a:br>
              <a:rPr lang="en-US" u="sng" dirty="0"/>
            </a:br>
            <a:r>
              <a:rPr lang="en-US" dirty="0"/>
              <a:t>Ultimate Revenues (total)		$  567,500	</a:t>
            </a:r>
            <a:br>
              <a:rPr lang="en-US" dirty="0"/>
            </a:br>
            <a:r>
              <a:rPr lang="en-US" dirty="0"/>
              <a:t>Ultimate Participation Costs 		30,200      </a:t>
            </a:r>
            <a:br>
              <a:rPr lang="en-US" dirty="0"/>
            </a:br>
            <a:r>
              <a:rPr lang="en-US" dirty="0"/>
              <a:t>	</a:t>
            </a:r>
          </a:p>
          <a:p>
            <a:pPr marL="0" indent="0" eaLnBrk="1" hangingPunct="1">
              <a:buFont typeface="Arial" pitchFamily="34" charset="0"/>
              <a:buNone/>
              <a:tabLst>
                <a:tab pos="4970463" algn="r"/>
                <a:tab pos="6397625" algn="r"/>
              </a:tabLst>
            </a:pPr>
            <a:r>
              <a:rPr lang="en-US" b="1" dirty="0">
                <a:solidFill>
                  <a:schemeClr val="accent2"/>
                </a:solidFill>
              </a:rPr>
              <a:t>Actual Revenues:		362,000</a:t>
            </a:r>
          </a:p>
        </p:txBody>
      </p:sp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4543425" y="4360863"/>
            <a:ext cx="1284288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2400" dirty="0"/>
              <a:t>Ultimate</a:t>
            </a:r>
          </a:p>
          <a:p>
            <a:pPr algn="l" defTabSz="820738"/>
            <a:r>
              <a:rPr lang="en-US" sz="2400" dirty="0"/>
              <a:t>  costs</a:t>
            </a:r>
          </a:p>
        </p:txBody>
      </p:sp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7239000" y="4191000"/>
            <a:ext cx="1335088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2400" dirty="0"/>
              <a:t>Costs to</a:t>
            </a:r>
          </a:p>
          <a:p>
            <a:pPr algn="l" defTabSz="820738"/>
            <a:r>
              <a:rPr lang="en-US" sz="2400" dirty="0"/>
              <a:t>amortize</a:t>
            </a:r>
          </a:p>
        </p:txBody>
      </p:sp>
      <p:grpSp>
        <p:nvGrpSpPr>
          <p:cNvPr id="126981" name="Group 5"/>
          <p:cNvGrpSpPr>
            <a:grpSpLocks/>
          </p:cNvGrpSpPr>
          <p:nvPr/>
        </p:nvGrpSpPr>
        <p:grpSpPr bwMode="auto">
          <a:xfrm>
            <a:off x="990600" y="4191000"/>
            <a:ext cx="2624138" cy="812800"/>
            <a:chOff x="1072" y="2996"/>
            <a:chExt cx="1819" cy="581"/>
          </a:xfrm>
        </p:grpSpPr>
        <p:sp>
          <p:nvSpPr>
            <p:cNvPr id="126998" name="Text Box 6"/>
            <p:cNvSpPr txBox="1">
              <a:spLocks noChangeArrowheads="1"/>
            </p:cNvSpPr>
            <p:nvPr/>
          </p:nvSpPr>
          <p:spPr bwMode="auto">
            <a:xfrm>
              <a:off x="1072" y="2996"/>
              <a:ext cx="1819" cy="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2058" tIns="41029" rIns="82058" bIns="41029">
              <a:spAutoFit/>
            </a:bodyPr>
            <a:lstStyle/>
            <a:p>
              <a:pPr algn="l" defTabSz="820738"/>
              <a:r>
                <a:rPr lang="en-US" sz="1600" dirty="0"/>
                <a:t>   </a:t>
              </a:r>
              <a:r>
                <a:rPr lang="en-US" sz="2400" u="sng" dirty="0"/>
                <a:t>Yr. 1 revenues</a:t>
              </a:r>
            </a:p>
            <a:p>
              <a:pPr algn="l" defTabSz="820738"/>
              <a:r>
                <a:rPr lang="en-US" sz="2400" dirty="0"/>
                <a:t>Ultimate revenues</a:t>
              </a:r>
            </a:p>
          </p:txBody>
        </p:sp>
        <p:sp>
          <p:nvSpPr>
            <p:cNvPr id="126999" name="Line 7"/>
            <p:cNvSpPr>
              <a:spLocks noChangeShapeType="1"/>
            </p:cNvSpPr>
            <p:nvPr/>
          </p:nvSpPr>
          <p:spPr bwMode="auto">
            <a:xfrm>
              <a:off x="1081" y="3259"/>
              <a:ext cx="1273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26982" name="Group 8"/>
          <p:cNvGrpSpPr>
            <a:grpSpLocks/>
          </p:cNvGrpSpPr>
          <p:nvPr/>
        </p:nvGrpSpPr>
        <p:grpSpPr bwMode="auto">
          <a:xfrm>
            <a:off x="4148138" y="4581525"/>
            <a:ext cx="198437" cy="192088"/>
            <a:chOff x="1524" y="1621"/>
            <a:chExt cx="446" cy="462"/>
          </a:xfrm>
        </p:grpSpPr>
        <p:sp>
          <p:nvSpPr>
            <p:cNvPr id="126996" name="Line 9"/>
            <p:cNvSpPr>
              <a:spLocks noChangeShapeType="1"/>
            </p:cNvSpPr>
            <p:nvPr/>
          </p:nvSpPr>
          <p:spPr bwMode="auto">
            <a:xfrm>
              <a:off x="1524" y="1637"/>
              <a:ext cx="445" cy="4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6997" name="Line 10"/>
            <p:cNvSpPr>
              <a:spLocks noChangeShapeType="1"/>
            </p:cNvSpPr>
            <p:nvPr/>
          </p:nvSpPr>
          <p:spPr bwMode="auto">
            <a:xfrm flipV="1">
              <a:off x="1524" y="1621"/>
              <a:ext cx="446" cy="4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26983" name="Group 11"/>
          <p:cNvGrpSpPr>
            <a:grpSpLocks/>
          </p:cNvGrpSpPr>
          <p:nvPr/>
        </p:nvGrpSpPr>
        <p:grpSpPr bwMode="auto">
          <a:xfrm>
            <a:off x="6400800" y="4648200"/>
            <a:ext cx="247650" cy="42863"/>
            <a:chOff x="3031" y="2684"/>
            <a:chExt cx="172" cy="31"/>
          </a:xfrm>
        </p:grpSpPr>
        <p:sp>
          <p:nvSpPr>
            <p:cNvPr id="126994" name="Line 12"/>
            <p:cNvSpPr>
              <a:spLocks noChangeShapeType="1"/>
            </p:cNvSpPr>
            <p:nvPr/>
          </p:nvSpPr>
          <p:spPr bwMode="auto">
            <a:xfrm>
              <a:off x="3033" y="2684"/>
              <a:ext cx="1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6995" name="Line 13"/>
            <p:cNvSpPr>
              <a:spLocks noChangeShapeType="1"/>
            </p:cNvSpPr>
            <p:nvPr/>
          </p:nvSpPr>
          <p:spPr bwMode="auto">
            <a:xfrm>
              <a:off x="3031" y="2715"/>
              <a:ext cx="1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26984" name="Text Box 14"/>
          <p:cNvSpPr txBox="1">
            <a:spLocks noChangeArrowheads="1"/>
          </p:cNvSpPr>
          <p:nvPr/>
        </p:nvSpPr>
        <p:spPr bwMode="auto">
          <a:xfrm>
            <a:off x="1981200" y="5084763"/>
            <a:ext cx="928688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2400" u="sng" dirty="0"/>
              <a:t>  362</a:t>
            </a:r>
          </a:p>
          <a:p>
            <a:pPr algn="l" defTabSz="820738"/>
            <a:r>
              <a:rPr lang="en-US" sz="2400" dirty="0"/>
              <a:t>567.5</a:t>
            </a:r>
          </a:p>
        </p:txBody>
      </p:sp>
      <p:sp>
        <p:nvSpPr>
          <p:cNvPr id="126985" name="Text Box 15"/>
          <p:cNvSpPr txBox="1">
            <a:spLocks noChangeArrowheads="1"/>
          </p:cNvSpPr>
          <p:nvPr/>
        </p:nvSpPr>
        <p:spPr bwMode="auto">
          <a:xfrm>
            <a:off x="4822825" y="5135563"/>
            <a:ext cx="7588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2400" dirty="0"/>
              <a:t>30.2</a:t>
            </a:r>
          </a:p>
        </p:txBody>
      </p:sp>
      <p:grpSp>
        <p:nvGrpSpPr>
          <p:cNvPr id="126986" name="Group 16"/>
          <p:cNvGrpSpPr>
            <a:grpSpLocks/>
          </p:cNvGrpSpPr>
          <p:nvPr/>
        </p:nvGrpSpPr>
        <p:grpSpPr bwMode="auto">
          <a:xfrm>
            <a:off x="4111625" y="5295900"/>
            <a:ext cx="198438" cy="192088"/>
            <a:chOff x="1524" y="1621"/>
            <a:chExt cx="446" cy="462"/>
          </a:xfrm>
        </p:grpSpPr>
        <p:sp>
          <p:nvSpPr>
            <p:cNvPr id="126992" name="Line 17"/>
            <p:cNvSpPr>
              <a:spLocks noChangeShapeType="1"/>
            </p:cNvSpPr>
            <p:nvPr/>
          </p:nvSpPr>
          <p:spPr bwMode="auto">
            <a:xfrm>
              <a:off x="1524" y="1637"/>
              <a:ext cx="445" cy="4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6993" name="Line 18"/>
            <p:cNvSpPr>
              <a:spLocks noChangeShapeType="1"/>
            </p:cNvSpPr>
            <p:nvPr/>
          </p:nvSpPr>
          <p:spPr bwMode="auto">
            <a:xfrm flipV="1">
              <a:off x="1524" y="1621"/>
              <a:ext cx="446" cy="4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26987" name="Group 19"/>
          <p:cNvGrpSpPr>
            <a:grpSpLocks/>
          </p:cNvGrpSpPr>
          <p:nvPr/>
        </p:nvGrpSpPr>
        <p:grpSpPr bwMode="auto">
          <a:xfrm>
            <a:off x="6400800" y="5410200"/>
            <a:ext cx="247650" cy="42863"/>
            <a:chOff x="3031" y="2684"/>
            <a:chExt cx="172" cy="31"/>
          </a:xfrm>
        </p:grpSpPr>
        <p:sp>
          <p:nvSpPr>
            <p:cNvPr id="126990" name="Line 20"/>
            <p:cNvSpPr>
              <a:spLocks noChangeShapeType="1"/>
            </p:cNvSpPr>
            <p:nvPr/>
          </p:nvSpPr>
          <p:spPr bwMode="auto">
            <a:xfrm>
              <a:off x="3033" y="2684"/>
              <a:ext cx="1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6991" name="Line 21"/>
            <p:cNvSpPr>
              <a:spLocks noChangeShapeType="1"/>
            </p:cNvSpPr>
            <p:nvPr/>
          </p:nvSpPr>
          <p:spPr bwMode="auto">
            <a:xfrm>
              <a:off x="3031" y="2715"/>
              <a:ext cx="1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26988" name="Text Box 22"/>
          <p:cNvSpPr txBox="1">
            <a:spLocks noChangeArrowheads="1"/>
          </p:cNvSpPr>
          <p:nvPr/>
        </p:nvSpPr>
        <p:spPr bwMode="auto">
          <a:xfrm>
            <a:off x="7620000" y="5181600"/>
            <a:ext cx="7588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2400" dirty="0"/>
              <a:t>19.3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Participations – Example – Yr 1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Recording participations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8229600" cy="4572000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sz="2800" dirty="0" smtClean="0"/>
              <a:t>Costs </a:t>
            </a:r>
            <a:r>
              <a:rPr lang="en-US" sz="2800" dirty="0"/>
              <a:t>of </a:t>
            </a:r>
            <a:r>
              <a:rPr lang="en-US" sz="2800" dirty="0" smtClean="0"/>
              <a:t>revenues </a:t>
            </a:r>
            <a:r>
              <a:rPr lang="en-US" sz="2800" dirty="0"/>
              <a:t>(Participation </a:t>
            </a:r>
            <a:r>
              <a:rPr lang="en-US" sz="2800" dirty="0" smtClean="0"/>
              <a:t>exp)</a:t>
            </a:r>
            <a:r>
              <a:rPr lang="en-US" sz="2800" dirty="0"/>
              <a:t>	$19.3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n-US" sz="2800" dirty="0"/>
              <a:t>    </a:t>
            </a:r>
            <a:r>
              <a:rPr lang="en-US" sz="2800" dirty="0" smtClean="0"/>
              <a:t>Accrued participations</a:t>
            </a:r>
            <a:r>
              <a:rPr lang="en-US" sz="2800" dirty="0"/>
              <a:t>				$19.3</a:t>
            </a:r>
          </a:p>
          <a:p>
            <a:pPr marL="0" indent="0" eaLnBrk="1" hangingPunct="1"/>
            <a:endParaRPr lang="en-US" sz="2800" dirty="0"/>
          </a:p>
          <a:p>
            <a:pPr marL="0" indent="0" eaLnBrk="1" hangingPunct="1">
              <a:buFont typeface="Arial" pitchFamily="34" charset="0"/>
              <a:buNone/>
            </a:pPr>
            <a:r>
              <a:rPr lang="en-US" sz="2800" i="1" dirty="0"/>
              <a:t>Record Year 1 participation expense and related liability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Residuals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xmlns="" val="8108922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Residuals – Overview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Additional compensation for “ancillary” markets (DVD, pay TV, cable, network TV, etc)</a:t>
            </a:r>
          </a:p>
          <a:p>
            <a:r>
              <a:rPr lang="en-US" dirty="0" smtClean="0"/>
              <a:t>Residuals based on percentage of gross revenues received by a distributor from ancillary markets</a:t>
            </a:r>
          </a:p>
          <a:p>
            <a:r>
              <a:rPr lang="en-US" dirty="0" smtClean="0"/>
              <a:t>Residuals for TV shows based on original salary paid during the production and are not paid on the initial airing of the show (only on “re-runs”)</a:t>
            </a:r>
          </a:p>
          <a:p>
            <a:r>
              <a:rPr lang="en-US" dirty="0" smtClean="0"/>
              <a:t>Union </a:t>
            </a:r>
            <a:r>
              <a:rPr lang="en-US" dirty="0"/>
              <a:t>or “guild” specific</a:t>
            </a:r>
          </a:p>
          <a:p>
            <a:r>
              <a:rPr lang="en-US" dirty="0"/>
              <a:t>Payments made to individuals or to the guilds on behalf of members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17238543"/>
      </p:ext>
    </p:extLst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Line 2"/>
          <p:cNvSpPr>
            <a:spLocks noChangeShapeType="1"/>
          </p:cNvSpPr>
          <p:nvPr/>
        </p:nvSpPr>
        <p:spPr bwMode="auto">
          <a:xfrm flipH="1">
            <a:off x="685800" y="1143000"/>
            <a:ext cx="11113" cy="4743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43" name="Line 3"/>
          <p:cNvSpPr>
            <a:spLocks noChangeShapeType="1"/>
          </p:cNvSpPr>
          <p:nvPr/>
        </p:nvSpPr>
        <p:spPr bwMode="auto">
          <a:xfrm>
            <a:off x="685800" y="5865813"/>
            <a:ext cx="74231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44" name="Line 4"/>
          <p:cNvSpPr>
            <a:spLocks noChangeShapeType="1"/>
          </p:cNvSpPr>
          <p:nvPr/>
        </p:nvSpPr>
        <p:spPr bwMode="auto">
          <a:xfrm flipV="1">
            <a:off x="2854325" y="5645150"/>
            <a:ext cx="0" cy="220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45" name="Line 5"/>
          <p:cNvSpPr>
            <a:spLocks noChangeShapeType="1"/>
          </p:cNvSpPr>
          <p:nvPr/>
        </p:nvSpPr>
        <p:spPr bwMode="auto">
          <a:xfrm>
            <a:off x="3962400" y="56388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46" name="Line 6"/>
          <p:cNvSpPr>
            <a:spLocks noChangeShapeType="1"/>
          </p:cNvSpPr>
          <p:nvPr/>
        </p:nvSpPr>
        <p:spPr bwMode="auto">
          <a:xfrm flipV="1">
            <a:off x="7054850" y="5645150"/>
            <a:ext cx="0" cy="220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47" name="Line 7"/>
          <p:cNvSpPr>
            <a:spLocks noChangeShapeType="1"/>
          </p:cNvSpPr>
          <p:nvPr/>
        </p:nvSpPr>
        <p:spPr bwMode="auto">
          <a:xfrm flipV="1">
            <a:off x="1827213" y="5645150"/>
            <a:ext cx="0" cy="220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7264400" y="5915025"/>
            <a:ext cx="715963" cy="250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1100" dirty="0"/>
              <a:t>(months)</a:t>
            </a:r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1744663" y="5915025"/>
            <a:ext cx="242887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1100" dirty="0"/>
              <a:t>6</a:t>
            </a: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3814763" y="5915025"/>
            <a:ext cx="320675" cy="250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1100" dirty="0"/>
              <a:t>18</a:t>
            </a:r>
          </a:p>
        </p:txBody>
      </p:sp>
      <p:sp>
        <p:nvSpPr>
          <p:cNvPr id="61451" name="Text Box 11"/>
          <p:cNvSpPr txBox="1">
            <a:spLocks noChangeArrowheads="1"/>
          </p:cNvSpPr>
          <p:nvPr/>
        </p:nvSpPr>
        <p:spPr bwMode="auto">
          <a:xfrm>
            <a:off x="2668588" y="5915025"/>
            <a:ext cx="320675" cy="250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1100" dirty="0"/>
              <a:t>12</a:t>
            </a:r>
          </a:p>
        </p:txBody>
      </p:sp>
      <p:sp>
        <p:nvSpPr>
          <p:cNvPr id="61452" name="Text Box 12"/>
          <p:cNvSpPr txBox="1">
            <a:spLocks noChangeArrowheads="1"/>
          </p:cNvSpPr>
          <p:nvPr/>
        </p:nvSpPr>
        <p:spPr bwMode="auto">
          <a:xfrm>
            <a:off x="5815013" y="5915025"/>
            <a:ext cx="322262" cy="250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1100" dirty="0"/>
              <a:t>30</a:t>
            </a:r>
          </a:p>
        </p:txBody>
      </p:sp>
      <p:sp>
        <p:nvSpPr>
          <p:cNvPr id="61453" name="Line 13"/>
          <p:cNvSpPr>
            <a:spLocks noChangeShapeType="1"/>
          </p:cNvSpPr>
          <p:nvPr/>
        </p:nvSpPr>
        <p:spPr bwMode="auto">
          <a:xfrm flipV="1">
            <a:off x="6021388" y="5645150"/>
            <a:ext cx="0" cy="220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54" name="Line 14"/>
          <p:cNvSpPr>
            <a:spLocks noChangeShapeType="1"/>
          </p:cNvSpPr>
          <p:nvPr/>
        </p:nvSpPr>
        <p:spPr bwMode="auto">
          <a:xfrm flipV="1">
            <a:off x="4973638" y="5645150"/>
            <a:ext cx="0" cy="220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55" name="Text Box 15"/>
          <p:cNvSpPr txBox="1">
            <a:spLocks noChangeArrowheads="1"/>
          </p:cNvSpPr>
          <p:nvPr/>
        </p:nvSpPr>
        <p:spPr bwMode="auto">
          <a:xfrm>
            <a:off x="6850063" y="5915025"/>
            <a:ext cx="322262" cy="250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1100" dirty="0"/>
              <a:t>36</a:t>
            </a:r>
          </a:p>
        </p:txBody>
      </p:sp>
      <p:sp>
        <p:nvSpPr>
          <p:cNvPr id="1560592" name="Text Box 16"/>
          <p:cNvSpPr txBox="1">
            <a:spLocks noChangeArrowheads="1"/>
          </p:cNvSpPr>
          <p:nvPr/>
        </p:nvSpPr>
        <p:spPr bwMode="auto">
          <a:xfrm>
            <a:off x="736600" y="5105400"/>
            <a:ext cx="939800" cy="547688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pPr algn="l" defTabSz="820738"/>
            <a:r>
              <a:rPr lang="en-US" sz="1400" b="1" dirty="0">
                <a:solidFill>
                  <a:srgbClr val="333399"/>
                </a:solidFill>
              </a:rPr>
              <a:t>Theatrical</a:t>
            </a:r>
          </a:p>
        </p:txBody>
      </p:sp>
      <p:sp>
        <p:nvSpPr>
          <p:cNvPr id="1560593" name="Text Box 17"/>
          <p:cNvSpPr txBox="1">
            <a:spLocks noChangeArrowheads="1"/>
          </p:cNvSpPr>
          <p:nvPr/>
        </p:nvSpPr>
        <p:spPr bwMode="auto">
          <a:xfrm>
            <a:off x="1524000" y="3886200"/>
            <a:ext cx="5864225" cy="547688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pPr algn="l" defTabSz="820738"/>
            <a:r>
              <a:rPr lang="en-US" sz="1400" b="1" dirty="0">
                <a:solidFill>
                  <a:srgbClr val="333399"/>
                </a:solidFill>
              </a:rPr>
              <a:t>Home E</a:t>
            </a:r>
            <a:r>
              <a:rPr lang="en-US" sz="1400" b="1" dirty="0" smtClean="0">
                <a:solidFill>
                  <a:srgbClr val="333399"/>
                </a:solidFill>
              </a:rPr>
              <a:t>ntertainment  </a:t>
            </a:r>
            <a:r>
              <a:rPr lang="en-US" sz="1400" b="1" dirty="0">
                <a:solidFill>
                  <a:srgbClr val="333399"/>
                </a:solidFill>
              </a:rPr>
              <a:t>(DVD, </a:t>
            </a:r>
            <a:r>
              <a:rPr lang="en-US" sz="1400" b="1" dirty="0" smtClean="0">
                <a:solidFill>
                  <a:srgbClr val="333399"/>
                </a:solidFill>
              </a:rPr>
              <a:t>Blu-ray)</a:t>
            </a:r>
            <a:endParaRPr lang="en-US" sz="1400" b="1" dirty="0">
              <a:solidFill>
                <a:srgbClr val="333399"/>
              </a:solidFill>
            </a:endParaRPr>
          </a:p>
        </p:txBody>
      </p:sp>
      <p:sp>
        <p:nvSpPr>
          <p:cNvPr id="1560594" name="Text Box 18"/>
          <p:cNvSpPr txBox="1">
            <a:spLocks noChangeArrowheads="1"/>
          </p:cNvSpPr>
          <p:nvPr/>
        </p:nvSpPr>
        <p:spPr bwMode="auto">
          <a:xfrm>
            <a:off x="6934200" y="1752600"/>
            <a:ext cx="1217613" cy="700087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 lIns="82058" tIns="41029" rIns="82058" bIns="41029" anchor="ctr"/>
          <a:lstStyle/>
          <a:p>
            <a:pPr algn="l" defTabSz="820738"/>
            <a:r>
              <a:rPr lang="en-US" sz="1400" b="1" dirty="0">
                <a:solidFill>
                  <a:srgbClr val="333399"/>
                </a:solidFill>
              </a:rPr>
              <a:t>Free TV </a:t>
            </a:r>
          </a:p>
          <a:p>
            <a:pPr algn="l" defTabSz="820738"/>
            <a:r>
              <a:rPr lang="en-US" sz="1400" b="1" dirty="0">
                <a:solidFill>
                  <a:srgbClr val="333399"/>
                </a:solidFill>
              </a:rPr>
              <a:t>(network &amp; syndicated)</a:t>
            </a:r>
          </a:p>
        </p:txBody>
      </p:sp>
      <p:sp>
        <p:nvSpPr>
          <p:cNvPr id="1560595" name="Text Box 19"/>
          <p:cNvSpPr txBox="1">
            <a:spLocks noChangeArrowheads="1"/>
          </p:cNvSpPr>
          <p:nvPr/>
        </p:nvSpPr>
        <p:spPr bwMode="auto">
          <a:xfrm>
            <a:off x="1524000" y="3200400"/>
            <a:ext cx="909638" cy="547688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pPr algn="l" defTabSz="820738"/>
            <a:r>
              <a:rPr lang="en-US" sz="1400" b="1" dirty="0" smtClean="0">
                <a:solidFill>
                  <a:srgbClr val="333399"/>
                </a:solidFill>
              </a:rPr>
              <a:t>PPV/VOD</a:t>
            </a:r>
            <a:endParaRPr lang="en-US" sz="1400" b="1" dirty="0">
              <a:solidFill>
                <a:srgbClr val="333399"/>
              </a:solidFill>
            </a:endParaRPr>
          </a:p>
        </p:txBody>
      </p:sp>
      <p:sp>
        <p:nvSpPr>
          <p:cNvPr id="61460" name="Text Box 20"/>
          <p:cNvSpPr txBox="1">
            <a:spLocks noChangeArrowheads="1"/>
          </p:cNvSpPr>
          <p:nvPr/>
        </p:nvSpPr>
        <p:spPr bwMode="auto">
          <a:xfrm>
            <a:off x="4814888" y="5915025"/>
            <a:ext cx="320675" cy="250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1100" dirty="0"/>
              <a:t>24</a:t>
            </a:r>
          </a:p>
        </p:txBody>
      </p:sp>
      <p:sp>
        <p:nvSpPr>
          <p:cNvPr id="61461" name="Line 21"/>
          <p:cNvSpPr>
            <a:spLocks noChangeShapeType="1"/>
          </p:cNvSpPr>
          <p:nvPr/>
        </p:nvSpPr>
        <p:spPr bwMode="auto">
          <a:xfrm flipV="1">
            <a:off x="1338263" y="5645150"/>
            <a:ext cx="0" cy="220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62" name="Text Box 22"/>
          <p:cNvSpPr txBox="1">
            <a:spLocks noChangeArrowheads="1"/>
          </p:cNvSpPr>
          <p:nvPr/>
        </p:nvSpPr>
        <p:spPr bwMode="auto">
          <a:xfrm>
            <a:off x="1200150" y="5915025"/>
            <a:ext cx="242888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1100" dirty="0"/>
              <a:t>3</a:t>
            </a:r>
          </a:p>
        </p:txBody>
      </p:sp>
      <p:sp>
        <p:nvSpPr>
          <p:cNvPr id="61463" name="Line 23"/>
          <p:cNvSpPr>
            <a:spLocks noChangeShapeType="1"/>
          </p:cNvSpPr>
          <p:nvPr/>
        </p:nvSpPr>
        <p:spPr bwMode="auto">
          <a:xfrm flipV="1">
            <a:off x="2328863" y="5645150"/>
            <a:ext cx="0" cy="220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64" name="Text Box 24"/>
          <p:cNvSpPr txBox="1">
            <a:spLocks noChangeArrowheads="1"/>
          </p:cNvSpPr>
          <p:nvPr/>
        </p:nvSpPr>
        <p:spPr bwMode="auto">
          <a:xfrm>
            <a:off x="2190750" y="5915025"/>
            <a:ext cx="242888" cy="250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1100" dirty="0"/>
              <a:t>9</a:t>
            </a:r>
          </a:p>
        </p:txBody>
      </p:sp>
      <p:sp>
        <p:nvSpPr>
          <p:cNvPr id="61465" name="Line 25"/>
          <p:cNvSpPr>
            <a:spLocks noChangeShapeType="1"/>
          </p:cNvSpPr>
          <p:nvPr/>
        </p:nvSpPr>
        <p:spPr bwMode="auto">
          <a:xfrm flipV="1">
            <a:off x="3406775" y="5645150"/>
            <a:ext cx="0" cy="220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66" name="Text Box 26"/>
          <p:cNvSpPr txBox="1">
            <a:spLocks noChangeArrowheads="1"/>
          </p:cNvSpPr>
          <p:nvPr/>
        </p:nvSpPr>
        <p:spPr bwMode="auto">
          <a:xfrm>
            <a:off x="3224213" y="5915025"/>
            <a:ext cx="400050" cy="250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058" tIns="41029" rIns="82058" bIns="41029">
            <a:spAutoFit/>
          </a:bodyPr>
          <a:lstStyle/>
          <a:p>
            <a:pPr algn="l" defTabSz="820738"/>
            <a:r>
              <a:rPr lang="en-US" sz="1100" dirty="0"/>
              <a:t>15</a:t>
            </a:r>
          </a:p>
        </p:txBody>
      </p:sp>
      <p:sp>
        <p:nvSpPr>
          <p:cNvPr id="61467" name="Line 27"/>
          <p:cNvSpPr>
            <a:spLocks noChangeShapeType="1"/>
          </p:cNvSpPr>
          <p:nvPr/>
        </p:nvSpPr>
        <p:spPr bwMode="auto">
          <a:xfrm flipV="1">
            <a:off x="4470400" y="5645150"/>
            <a:ext cx="0" cy="220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68" name="Text Box 28"/>
          <p:cNvSpPr txBox="1">
            <a:spLocks noChangeArrowheads="1"/>
          </p:cNvSpPr>
          <p:nvPr/>
        </p:nvSpPr>
        <p:spPr bwMode="auto">
          <a:xfrm>
            <a:off x="4281488" y="5915025"/>
            <a:ext cx="320675" cy="250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1100" dirty="0"/>
              <a:t>21</a:t>
            </a:r>
          </a:p>
        </p:txBody>
      </p:sp>
      <p:sp>
        <p:nvSpPr>
          <p:cNvPr id="61469" name="Text Box 29"/>
          <p:cNvSpPr txBox="1">
            <a:spLocks noChangeArrowheads="1"/>
          </p:cNvSpPr>
          <p:nvPr/>
        </p:nvSpPr>
        <p:spPr bwMode="auto">
          <a:xfrm>
            <a:off x="5338763" y="5915025"/>
            <a:ext cx="322262" cy="250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1100" dirty="0"/>
              <a:t>27</a:t>
            </a:r>
          </a:p>
        </p:txBody>
      </p:sp>
      <p:sp>
        <p:nvSpPr>
          <p:cNvPr id="61470" name="Text Box 30"/>
          <p:cNvSpPr txBox="1">
            <a:spLocks noChangeArrowheads="1"/>
          </p:cNvSpPr>
          <p:nvPr/>
        </p:nvSpPr>
        <p:spPr bwMode="auto">
          <a:xfrm>
            <a:off x="6302375" y="5915025"/>
            <a:ext cx="320675" cy="250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1100" dirty="0"/>
              <a:t>33</a:t>
            </a:r>
          </a:p>
        </p:txBody>
      </p:sp>
      <p:sp>
        <p:nvSpPr>
          <p:cNvPr id="61471" name="Line 31"/>
          <p:cNvSpPr>
            <a:spLocks noChangeShapeType="1"/>
          </p:cNvSpPr>
          <p:nvPr/>
        </p:nvSpPr>
        <p:spPr bwMode="auto">
          <a:xfrm flipV="1">
            <a:off x="5475288" y="5645150"/>
            <a:ext cx="0" cy="220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72" name="Line 32"/>
          <p:cNvSpPr>
            <a:spLocks noChangeShapeType="1"/>
          </p:cNvSpPr>
          <p:nvPr/>
        </p:nvSpPr>
        <p:spPr bwMode="auto">
          <a:xfrm flipV="1">
            <a:off x="6500813" y="5645150"/>
            <a:ext cx="0" cy="220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60609" name="Text Box 33"/>
          <p:cNvSpPr txBox="1">
            <a:spLocks noChangeArrowheads="1"/>
          </p:cNvSpPr>
          <p:nvPr/>
        </p:nvSpPr>
        <p:spPr bwMode="auto">
          <a:xfrm>
            <a:off x="2819400" y="2576512"/>
            <a:ext cx="4184650" cy="547688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pPr algn="l" defTabSz="820738"/>
            <a:r>
              <a:rPr lang="en-US" sz="1400" b="1" dirty="0">
                <a:solidFill>
                  <a:srgbClr val="333399"/>
                </a:solidFill>
              </a:rPr>
              <a:t>Pay TV</a:t>
            </a:r>
          </a:p>
        </p:txBody>
      </p:sp>
      <p:sp>
        <p:nvSpPr>
          <p:cNvPr id="61475" name="Rectangle 3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Current release windows of a film</a:t>
            </a:r>
          </a:p>
        </p:txBody>
      </p:sp>
      <p:sp>
        <p:nvSpPr>
          <p:cNvPr id="1560612" name="Text Box 36"/>
          <p:cNvSpPr txBox="1">
            <a:spLocks noChangeArrowheads="1"/>
          </p:cNvSpPr>
          <p:nvPr/>
        </p:nvSpPr>
        <p:spPr bwMode="auto">
          <a:xfrm>
            <a:off x="762000" y="1219200"/>
            <a:ext cx="7467600" cy="319087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pPr defTabSz="820738"/>
            <a:r>
              <a:rPr lang="en-US" sz="1400" b="1" dirty="0">
                <a:solidFill>
                  <a:srgbClr val="333399"/>
                </a:solidFill>
              </a:rPr>
              <a:t>Licensing and Merchandising</a:t>
            </a:r>
          </a:p>
        </p:txBody>
      </p:sp>
      <p:sp>
        <p:nvSpPr>
          <p:cNvPr id="37" name="Right Arrow 36"/>
          <p:cNvSpPr/>
          <p:nvPr/>
        </p:nvSpPr>
        <p:spPr bwMode="auto">
          <a:xfrm>
            <a:off x="7391400" y="3886200"/>
            <a:ext cx="1054608" cy="609600"/>
          </a:xfrm>
          <a:prstGeom prst="rightArrow">
            <a:avLst/>
          </a:prstGeom>
          <a:solidFill>
            <a:schemeClr val="tx2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" name="Right Arrow 37"/>
          <p:cNvSpPr/>
          <p:nvPr/>
        </p:nvSpPr>
        <p:spPr bwMode="auto">
          <a:xfrm>
            <a:off x="8165592" y="1752600"/>
            <a:ext cx="978408" cy="560832"/>
          </a:xfrm>
          <a:prstGeom prst="rightArrow">
            <a:avLst/>
          </a:prstGeom>
          <a:solidFill>
            <a:schemeClr val="tx2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" name="Right Arrow 38"/>
          <p:cNvSpPr/>
          <p:nvPr/>
        </p:nvSpPr>
        <p:spPr bwMode="auto">
          <a:xfrm>
            <a:off x="8153400" y="1066800"/>
            <a:ext cx="990600" cy="609600"/>
          </a:xfrm>
          <a:prstGeom prst="rightArrow">
            <a:avLst>
              <a:gd name="adj1" fmla="val 34314"/>
              <a:gd name="adj2" fmla="val 50000"/>
            </a:avLst>
          </a:prstGeom>
          <a:solidFill>
            <a:schemeClr val="tx2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" name="Text Box 36"/>
          <p:cNvSpPr txBox="1">
            <a:spLocks noChangeArrowheads="1"/>
          </p:cNvSpPr>
          <p:nvPr/>
        </p:nvSpPr>
        <p:spPr bwMode="auto">
          <a:xfrm>
            <a:off x="1371600" y="4648200"/>
            <a:ext cx="6477000" cy="380999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pPr defTabSz="820738"/>
            <a:r>
              <a:rPr lang="en-US" sz="1400" b="1" dirty="0">
                <a:solidFill>
                  <a:srgbClr val="333399"/>
                </a:solidFill>
              </a:rPr>
              <a:t>Digital Media</a:t>
            </a:r>
          </a:p>
        </p:txBody>
      </p:sp>
      <p:sp>
        <p:nvSpPr>
          <p:cNvPr id="41" name="Right Arrow 40"/>
          <p:cNvSpPr/>
          <p:nvPr/>
        </p:nvSpPr>
        <p:spPr bwMode="auto">
          <a:xfrm>
            <a:off x="7848600" y="4495800"/>
            <a:ext cx="990600" cy="685800"/>
          </a:xfrm>
          <a:prstGeom prst="rightArrow">
            <a:avLst>
              <a:gd name="adj1" fmla="val 34314"/>
              <a:gd name="adj2" fmla="val 50000"/>
            </a:avLst>
          </a:prstGeom>
          <a:solidFill>
            <a:schemeClr val="tx2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27522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0592" grpId="0" animBg="1"/>
      <p:bldP spid="1560593" grpId="0" animBg="1"/>
      <p:bldP spid="1560594" grpId="0" animBg="1"/>
      <p:bldP spid="1560595" grpId="0" animBg="1"/>
      <p:bldP spid="1560609" grpId="0" animBg="1"/>
      <p:bldP spid="1560612" grpId="0" animBg="1"/>
      <p:bldP spid="4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Residuals – Overview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49958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Guilds in TV and film:</a:t>
            </a:r>
          </a:p>
          <a:p>
            <a:pPr lvl="1"/>
            <a:r>
              <a:rPr lang="en-US" dirty="0" smtClean="0"/>
              <a:t>Screen Actors Guild (SAG*) – represents motion picture actors</a:t>
            </a:r>
          </a:p>
          <a:p>
            <a:pPr lvl="1"/>
            <a:r>
              <a:rPr lang="en-US" dirty="0" smtClean="0"/>
              <a:t>American Federation of Television and Radio Artists (AFTRA*) – represents television actors and radio personalities</a:t>
            </a:r>
          </a:p>
          <a:p>
            <a:pPr lvl="1"/>
            <a:r>
              <a:rPr lang="en-US" dirty="0" smtClean="0"/>
              <a:t>Directors Guild of America (DGA) – represents directors</a:t>
            </a:r>
          </a:p>
          <a:p>
            <a:pPr lvl="1"/>
            <a:r>
              <a:rPr lang="en-US" dirty="0" smtClean="0"/>
              <a:t>Writers Guild of America (WGA) – represents writers</a:t>
            </a:r>
          </a:p>
          <a:p>
            <a:pPr lvl="1"/>
            <a:r>
              <a:rPr lang="en-US" dirty="0" smtClean="0"/>
              <a:t>American Federation of Musicians (AFM) – represents musicians</a:t>
            </a:r>
          </a:p>
          <a:p>
            <a:pPr lvl="1"/>
            <a:r>
              <a:rPr lang="en-US" dirty="0" smtClean="0"/>
              <a:t>International Alliance of Theater and Stage Employees (IATSE) – represents production crew and administrative staff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6324600"/>
            <a:ext cx="518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atin typeface="+mn-lt"/>
              </a:rPr>
              <a:t>* SAG and AFTRA recently merged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1185835"/>
      </p:ext>
    </p:extLst>
  </p:cSld>
  <p:clrMapOvr>
    <a:masterClrMapping/>
  </p:clrMapOvr>
  <p:transition spd="slow">
    <p:wipe dir="d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59430452"/>
              </p:ext>
            </p:extLst>
          </p:nvPr>
        </p:nvGraphicFramePr>
        <p:xfrm>
          <a:off x="762000" y="1412875"/>
          <a:ext cx="8043863" cy="4835525"/>
        </p:xfrm>
        <a:graphic>
          <a:graphicData uri="http://schemas.openxmlformats.org/presentationml/2006/ole">
            <p:oleObj spid="_x0000_s6150" name="Worksheet" r:id="rId4" imgW="3562243" imgH="2114685" progId="Excel.Sheet.8">
              <p:embed/>
            </p:oleObj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Residual rates – Motion pictures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6285852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51079273"/>
              </p:ext>
            </p:extLst>
          </p:nvPr>
        </p:nvGraphicFramePr>
        <p:xfrm>
          <a:off x="609600" y="1276350"/>
          <a:ext cx="8763000" cy="4667250"/>
        </p:xfrm>
        <a:graphic>
          <a:graphicData uri="http://schemas.openxmlformats.org/presentationml/2006/ole">
            <p:oleObj spid="_x0000_s7174" name="Worksheet" r:id="rId4" imgW="4391011" imgH="2114685" progId="Excel.Sheet.8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Residual rates – TV shows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2786198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Residuals – Overview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49958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Pro-ration for filming outside the U.S.</a:t>
            </a:r>
          </a:p>
          <a:p>
            <a:r>
              <a:rPr lang="en-US" dirty="0" smtClean="0"/>
              <a:t>Some states are “right-to-work” states (non-union)</a:t>
            </a:r>
          </a:p>
          <a:p>
            <a:r>
              <a:rPr lang="en-US" dirty="0" smtClean="0"/>
              <a:t>SAG/AFTRA applies no matter where actor works</a:t>
            </a:r>
          </a:p>
          <a:p>
            <a:r>
              <a:rPr lang="en-US" dirty="0" smtClean="0"/>
              <a:t>Range from 12.5% - 20% of revenues generated in ancillary markets</a:t>
            </a:r>
          </a:p>
          <a:p>
            <a:r>
              <a:rPr lang="en-US" dirty="0" smtClean="0"/>
              <a:t>Fringe benefits (payroll tax, pension, health &amp; welfare benefits) can add another 25% surcharge to residual payments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85812502"/>
      </p:ext>
    </p:extLst>
  </p:cSld>
  <p:clrMapOvr>
    <a:masterClrMapping/>
  </p:clrMapOvr>
  <p:transition spd="slow">
    <p:wipe dir="d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Residuals – Guild audits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49958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Guilds conduct periodic audits of film and TV producers</a:t>
            </a:r>
          </a:p>
          <a:p>
            <a:r>
              <a:rPr lang="en-US" dirty="0" smtClean="0"/>
              <a:t>Specialized firms do most audits</a:t>
            </a:r>
          </a:p>
          <a:p>
            <a:r>
              <a:rPr lang="en-US" dirty="0" smtClean="0"/>
              <a:t>Industry-wide litigation regarding various practices employed by film producers when calculating residuals</a:t>
            </a:r>
          </a:p>
          <a:p>
            <a:pPr lvl="1"/>
            <a:r>
              <a:rPr lang="en-US" dirty="0" smtClean="0"/>
              <a:t>Percentage of home entertainment revenues subject to residual payments</a:t>
            </a:r>
          </a:p>
          <a:p>
            <a:pPr lvl="1"/>
            <a:r>
              <a:rPr lang="en-US" dirty="0" smtClean="0"/>
              <a:t>Allocation of minimum guarantees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99350611"/>
      </p:ext>
    </p:extLst>
  </p:cSld>
  <p:clrMapOvr>
    <a:masterClrMapping/>
  </p:clrMapOvr>
  <p:transition spd="slow">
    <p:wipe dir="d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2563"/>
            <a:ext cx="8610600" cy="5794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Residuals calculation</a:t>
            </a:r>
          </a:p>
        </p:txBody>
      </p:sp>
      <p:graphicFrame>
        <p:nvGraphicFramePr>
          <p:cNvPr id="1229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51824016"/>
              </p:ext>
            </p:extLst>
          </p:nvPr>
        </p:nvGraphicFramePr>
        <p:xfrm>
          <a:off x="1295400" y="1066800"/>
          <a:ext cx="6227763" cy="5016500"/>
        </p:xfrm>
        <a:graphic>
          <a:graphicData uri="http://schemas.openxmlformats.org/presentationml/2006/ole">
            <p:oleObj spid="_x0000_s3085" name="Worksheet" r:id="rId4" imgW="4495823" imgH="3791085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03522907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01" name="Rectangle 23"/>
          <p:cNvSpPr>
            <a:spLocks noGrp="1" noChangeArrowheads="1"/>
          </p:cNvSpPr>
          <p:nvPr>
            <p:ph idx="1"/>
          </p:nvPr>
        </p:nvSpPr>
        <p:spPr>
          <a:xfrm>
            <a:off x="914400" y="1447800"/>
            <a:ext cx="7848600" cy="2057400"/>
          </a:xfrm>
          <a:noFill/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Font typeface="Arial" pitchFamily="34" charset="0"/>
              <a:buNone/>
              <a:tabLst>
                <a:tab pos="4970463" algn="r"/>
                <a:tab pos="6397625" algn="r"/>
              </a:tabLst>
            </a:pPr>
            <a:r>
              <a:rPr lang="en-US" u="sng" dirty="0"/>
              <a:t>Yr. 1</a:t>
            </a:r>
            <a:r>
              <a:rPr lang="en-US" dirty="0"/>
              <a:t>	</a:t>
            </a:r>
            <a:r>
              <a:rPr lang="en-US" u="sng" dirty="0"/>
              <a:t/>
            </a:r>
            <a:br>
              <a:rPr lang="en-US" u="sng" dirty="0"/>
            </a:br>
            <a:r>
              <a:rPr lang="en-US" dirty="0"/>
              <a:t>Ultimate Revenues (total)		$  567,500	</a:t>
            </a:r>
            <a:br>
              <a:rPr lang="en-US" dirty="0"/>
            </a:br>
            <a:r>
              <a:rPr lang="en-US" dirty="0"/>
              <a:t>Ultimate Residuals Costs 		      11,800</a:t>
            </a:r>
            <a:br>
              <a:rPr lang="en-US" dirty="0"/>
            </a:br>
            <a:r>
              <a:rPr lang="en-US" dirty="0"/>
              <a:t>	</a:t>
            </a:r>
          </a:p>
          <a:p>
            <a:pPr marL="0" indent="0" eaLnBrk="1" hangingPunct="1">
              <a:buFont typeface="Arial" pitchFamily="34" charset="0"/>
              <a:buNone/>
              <a:tabLst>
                <a:tab pos="4970463" algn="r"/>
                <a:tab pos="6397625" algn="r"/>
              </a:tabLst>
            </a:pPr>
            <a:r>
              <a:rPr lang="en-US" b="1" dirty="0">
                <a:solidFill>
                  <a:schemeClr val="accent2"/>
                </a:solidFill>
              </a:rPr>
              <a:t>Actual Revenues:		362,000</a:t>
            </a:r>
          </a:p>
        </p:txBody>
      </p:sp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4572000" y="4191000"/>
            <a:ext cx="1284288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2400" dirty="0"/>
              <a:t>Ultimate</a:t>
            </a:r>
          </a:p>
          <a:p>
            <a:pPr algn="l" defTabSz="820738"/>
            <a:r>
              <a:rPr lang="en-US" sz="2400" dirty="0"/>
              <a:t>  costs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7239000" y="4191000"/>
            <a:ext cx="1335088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2400" dirty="0"/>
              <a:t>Costs to</a:t>
            </a:r>
          </a:p>
          <a:p>
            <a:pPr algn="l" defTabSz="820738"/>
            <a:r>
              <a:rPr lang="en-US" sz="2400" dirty="0"/>
              <a:t>amortize</a:t>
            </a:r>
          </a:p>
        </p:txBody>
      </p:sp>
      <p:grpSp>
        <p:nvGrpSpPr>
          <p:cNvPr id="140293" name="Group 5"/>
          <p:cNvGrpSpPr>
            <a:grpSpLocks/>
          </p:cNvGrpSpPr>
          <p:nvPr/>
        </p:nvGrpSpPr>
        <p:grpSpPr bwMode="auto">
          <a:xfrm>
            <a:off x="990600" y="4191000"/>
            <a:ext cx="2624138" cy="812800"/>
            <a:chOff x="1072" y="2996"/>
            <a:chExt cx="1819" cy="581"/>
          </a:xfrm>
        </p:grpSpPr>
        <p:sp>
          <p:nvSpPr>
            <p:cNvPr id="140310" name="Text Box 6"/>
            <p:cNvSpPr txBox="1">
              <a:spLocks noChangeArrowheads="1"/>
            </p:cNvSpPr>
            <p:nvPr/>
          </p:nvSpPr>
          <p:spPr bwMode="auto">
            <a:xfrm>
              <a:off x="1072" y="2996"/>
              <a:ext cx="1819" cy="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2058" tIns="41029" rIns="82058" bIns="41029">
              <a:spAutoFit/>
            </a:bodyPr>
            <a:lstStyle/>
            <a:p>
              <a:pPr algn="l" defTabSz="820738"/>
              <a:r>
                <a:rPr lang="en-US" sz="1600" dirty="0"/>
                <a:t>   </a:t>
              </a:r>
              <a:r>
                <a:rPr lang="en-US" sz="2400" u="sng" dirty="0"/>
                <a:t>Yr. 1 revenues</a:t>
              </a:r>
            </a:p>
            <a:p>
              <a:pPr algn="l" defTabSz="820738"/>
              <a:r>
                <a:rPr lang="en-US" sz="2400" dirty="0"/>
                <a:t>Ultimate revenues</a:t>
              </a:r>
            </a:p>
          </p:txBody>
        </p:sp>
        <p:sp>
          <p:nvSpPr>
            <p:cNvPr id="140311" name="Line 7"/>
            <p:cNvSpPr>
              <a:spLocks noChangeShapeType="1"/>
            </p:cNvSpPr>
            <p:nvPr/>
          </p:nvSpPr>
          <p:spPr bwMode="auto">
            <a:xfrm>
              <a:off x="1081" y="3259"/>
              <a:ext cx="1273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40294" name="Group 8"/>
          <p:cNvGrpSpPr>
            <a:grpSpLocks/>
          </p:cNvGrpSpPr>
          <p:nvPr/>
        </p:nvGrpSpPr>
        <p:grpSpPr bwMode="auto">
          <a:xfrm>
            <a:off x="4148138" y="4581525"/>
            <a:ext cx="198437" cy="192088"/>
            <a:chOff x="1524" y="1621"/>
            <a:chExt cx="446" cy="462"/>
          </a:xfrm>
        </p:grpSpPr>
        <p:sp>
          <p:nvSpPr>
            <p:cNvPr id="140308" name="Line 9"/>
            <p:cNvSpPr>
              <a:spLocks noChangeShapeType="1"/>
            </p:cNvSpPr>
            <p:nvPr/>
          </p:nvSpPr>
          <p:spPr bwMode="auto">
            <a:xfrm>
              <a:off x="1524" y="1637"/>
              <a:ext cx="445" cy="4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0309" name="Line 10"/>
            <p:cNvSpPr>
              <a:spLocks noChangeShapeType="1"/>
            </p:cNvSpPr>
            <p:nvPr/>
          </p:nvSpPr>
          <p:spPr bwMode="auto">
            <a:xfrm flipV="1">
              <a:off x="1524" y="1621"/>
              <a:ext cx="446" cy="4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40295" name="Group 11"/>
          <p:cNvGrpSpPr>
            <a:grpSpLocks/>
          </p:cNvGrpSpPr>
          <p:nvPr/>
        </p:nvGrpSpPr>
        <p:grpSpPr bwMode="auto">
          <a:xfrm>
            <a:off x="6400800" y="4648200"/>
            <a:ext cx="247650" cy="42863"/>
            <a:chOff x="3031" y="2684"/>
            <a:chExt cx="172" cy="31"/>
          </a:xfrm>
        </p:grpSpPr>
        <p:sp>
          <p:nvSpPr>
            <p:cNvPr id="140306" name="Line 12"/>
            <p:cNvSpPr>
              <a:spLocks noChangeShapeType="1"/>
            </p:cNvSpPr>
            <p:nvPr/>
          </p:nvSpPr>
          <p:spPr bwMode="auto">
            <a:xfrm>
              <a:off x="3033" y="2684"/>
              <a:ext cx="1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0307" name="Line 13"/>
            <p:cNvSpPr>
              <a:spLocks noChangeShapeType="1"/>
            </p:cNvSpPr>
            <p:nvPr/>
          </p:nvSpPr>
          <p:spPr bwMode="auto">
            <a:xfrm>
              <a:off x="3031" y="2715"/>
              <a:ext cx="1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40296" name="Text Box 14"/>
          <p:cNvSpPr txBox="1">
            <a:spLocks noChangeArrowheads="1"/>
          </p:cNvSpPr>
          <p:nvPr/>
        </p:nvSpPr>
        <p:spPr bwMode="auto">
          <a:xfrm>
            <a:off x="1981200" y="5084763"/>
            <a:ext cx="928688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2400" u="sng" dirty="0"/>
              <a:t>  362</a:t>
            </a:r>
          </a:p>
          <a:p>
            <a:pPr algn="l" defTabSz="820738"/>
            <a:r>
              <a:rPr lang="en-US" sz="2400" dirty="0"/>
              <a:t>567.5</a:t>
            </a:r>
          </a:p>
        </p:txBody>
      </p:sp>
      <p:sp>
        <p:nvSpPr>
          <p:cNvPr id="140297" name="Text Box 15"/>
          <p:cNvSpPr txBox="1">
            <a:spLocks noChangeArrowheads="1"/>
          </p:cNvSpPr>
          <p:nvPr/>
        </p:nvSpPr>
        <p:spPr bwMode="auto">
          <a:xfrm>
            <a:off x="4822825" y="5135563"/>
            <a:ext cx="7588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2400" dirty="0"/>
              <a:t>11.8</a:t>
            </a:r>
          </a:p>
        </p:txBody>
      </p:sp>
      <p:grpSp>
        <p:nvGrpSpPr>
          <p:cNvPr id="140298" name="Group 16"/>
          <p:cNvGrpSpPr>
            <a:grpSpLocks/>
          </p:cNvGrpSpPr>
          <p:nvPr/>
        </p:nvGrpSpPr>
        <p:grpSpPr bwMode="auto">
          <a:xfrm>
            <a:off x="4111625" y="5295900"/>
            <a:ext cx="198438" cy="192088"/>
            <a:chOff x="1524" y="1621"/>
            <a:chExt cx="446" cy="462"/>
          </a:xfrm>
        </p:grpSpPr>
        <p:sp>
          <p:nvSpPr>
            <p:cNvPr id="140304" name="Line 17"/>
            <p:cNvSpPr>
              <a:spLocks noChangeShapeType="1"/>
            </p:cNvSpPr>
            <p:nvPr/>
          </p:nvSpPr>
          <p:spPr bwMode="auto">
            <a:xfrm>
              <a:off x="1524" y="1637"/>
              <a:ext cx="445" cy="4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0305" name="Line 18"/>
            <p:cNvSpPr>
              <a:spLocks noChangeShapeType="1"/>
            </p:cNvSpPr>
            <p:nvPr/>
          </p:nvSpPr>
          <p:spPr bwMode="auto">
            <a:xfrm flipV="1">
              <a:off x="1524" y="1621"/>
              <a:ext cx="446" cy="4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40299" name="Group 19"/>
          <p:cNvGrpSpPr>
            <a:grpSpLocks/>
          </p:cNvGrpSpPr>
          <p:nvPr/>
        </p:nvGrpSpPr>
        <p:grpSpPr bwMode="auto">
          <a:xfrm>
            <a:off x="6400800" y="5410200"/>
            <a:ext cx="247650" cy="42863"/>
            <a:chOff x="3031" y="2684"/>
            <a:chExt cx="172" cy="31"/>
          </a:xfrm>
        </p:grpSpPr>
        <p:sp>
          <p:nvSpPr>
            <p:cNvPr id="140302" name="Line 20"/>
            <p:cNvSpPr>
              <a:spLocks noChangeShapeType="1"/>
            </p:cNvSpPr>
            <p:nvPr/>
          </p:nvSpPr>
          <p:spPr bwMode="auto">
            <a:xfrm>
              <a:off x="3033" y="2684"/>
              <a:ext cx="1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0303" name="Line 21"/>
            <p:cNvSpPr>
              <a:spLocks noChangeShapeType="1"/>
            </p:cNvSpPr>
            <p:nvPr/>
          </p:nvSpPr>
          <p:spPr bwMode="auto">
            <a:xfrm>
              <a:off x="3031" y="2715"/>
              <a:ext cx="1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40300" name="Text Box 22"/>
          <p:cNvSpPr txBox="1">
            <a:spLocks noChangeArrowheads="1"/>
          </p:cNvSpPr>
          <p:nvPr/>
        </p:nvSpPr>
        <p:spPr bwMode="auto">
          <a:xfrm>
            <a:off x="7620000" y="5181600"/>
            <a:ext cx="588963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2400" dirty="0"/>
              <a:t>7.5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Residuals – Example – Yr 1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Recording residuals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8458200" cy="149225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buFont typeface="Arial" pitchFamily="34" charset="0"/>
              <a:buNone/>
            </a:pPr>
            <a:r>
              <a:rPr lang="en-US" dirty="0" smtClean="0"/>
              <a:t>Costs </a:t>
            </a:r>
            <a:r>
              <a:rPr lang="en-US" dirty="0"/>
              <a:t>of </a:t>
            </a:r>
            <a:r>
              <a:rPr lang="en-US" dirty="0" smtClean="0"/>
              <a:t>revenues </a:t>
            </a:r>
            <a:r>
              <a:rPr lang="en-US" dirty="0"/>
              <a:t>(Residuals </a:t>
            </a:r>
            <a:r>
              <a:rPr lang="en-US" dirty="0" smtClean="0"/>
              <a:t>expense</a:t>
            </a:r>
            <a:r>
              <a:rPr lang="en-US" dirty="0"/>
              <a:t>)		$ 7.5</a:t>
            </a:r>
          </a:p>
          <a:p>
            <a:pPr eaLnBrk="1" hangingPunct="1">
              <a:buFont typeface="Arial" pitchFamily="34" charset="0"/>
              <a:buNone/>
            </a:pPr>
            <a:r>
              <a:rPr lang="en-US" dirty="0"/>
              <a:t>     </a:t>
            </a:r>
            <a:r>
              <a:rPr lang="en-US" dirty="0" smtClean="0"/>
              <a:t>Accrued residuals</a:t>
            </a:r>
            <a:r>
              <a:rPr lang="en-US" dirty="0"/>
              <a:t>					$ 7.5</a:t>
            </a:r>
          </a:p>
          <a:p>
            <a:pPr eaLnBrk="1" hangingPunct="1"/>
            <a:endParaRPr lang="en-US" dirty="0"/>
          </a:p>
          <a:p>
            <a:pPr eaLnBrk="1" hangingPunct="1">
              <a:buFont typeface="Arial" pitchFamily="34" charset="0"/>
              <a:buNone/>
            </a:pPr>
            <a:r>
              <a:rPr lang="en-US" i="1" dirty="0"/>
              <a:t>Record Year 1 residuals expense and related liability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expenses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xmlns="" val="3017909661"/>
      </p:ext>
    </p:extLst>
  </p:cSld>
  <p:clrMapOvr>
    <a:masterClrMapping/>
  </p:clrMapOvr>
  <p:transition spd="slow">
    <p:wipe dir="d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expenses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DVD inventory</a:t>
            </a:r>
          </a:p>
          <a:p>
            <a:pPr lvl="1"/>
            <a:r>
              <a:rPr lang="en-US" dirty="0" smtClean="0"/>
              <a:t>Manufacturing costs</a:t>
            </a:r>
          </a:p>
          <a:p>
            <a:pPr lvl="1"/>
            <a:r>
              <a:rPr lang="en-US" dirty="0" smtClean="0"/>
              <a:t>Obsolescence reserves (</a:t>
            </a:r>
            <a:r>
              <a:rPr lang="en-US" i="1" dirty="0" smtClean="0"/>
              <a:t>don’t forget about units added back as part of returns reserve calculation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Prints – capitalize and amortize vs. expense</a:t>
            </a:r>
          </a:p>
          <a:p>
            <a:r>
              <a:rPr lang="en-US" dirty="0" smtClean="0"/>
              <a:t>Advertising – ASC 720-35 (SOP 93-7)</a:t>
            </a:r>
          </a:p>
          <a:p>
            <a:pPr lvl="1"/>
            <a:r>
              <a:rPr lang="en-US" dirty="0" smtClean="0"/>
              <a:t>Expense as incurred or</a:t>
            </a:r>
          </a:p>
          <a:p>
            <a:pPr lvl="1"/>
            <a:r>
              <a:rPr lang="en-US" dirty="0" smtClean="0"/>
              <a:t>Upon first airing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6668985"/>
      </p:ext>
    </p:extLst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TV show markets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Network</a:t>
            </a:r>
          </a:p>
          <a:p>
            <a:r>
              <a:rPr lang="en-US" dirty="0" smtClean="0"/>
              <a:t>Cable</a:t>
            </a:r>
          </a:p>
          <a:p>
            <a:r>
              <a:rPr lang="en-US" dirty="0" smtClean="0"/>
              <a:t>Home entertainment</a:t>
            </a:r>
            <a:endParaRPr lang="en-US" sz="3200" dirty="0" smtClean="0"/>
          </a:p>
          <a:p>
            <a:r>
              <a:rPr lang="en-US" dirty="0" smtClean="0"/>
              <a:t>Syndicated TV</a:t>
            </a:r>
          </a:p>
          <a:p>
            <a:r>
              <a:rPr lang="en-US" dirty="0" smtClean="0"/>
              <a:t>New media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0" y="1371600"/>
            <a:ext cx="677108" cy="3581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vert="vert270" wrap="square" rtlCol="0">
            <a:spAutoFit/>
          </a:bodyPr>
          <a:lstStyle/>
          <a:p>
            <a:r>
              <a:rPr lang="en-US" sz="3200" dirty="0"/>
              <a:t>Digital  </a:t>
            </a:r>
            <a:r>
              <a:rPr lang="en-US" sz="3200" dirty="0" smtClean="0"/>
              <a:t>Media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28181780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Ultimate costs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xmlns="" val="745387"/>
      </p:ext>
    </p:extLst>
  </p:cSld>
  <p:clrMapOvr>
    <a:masterClrMapping/>
  </p:clrMapOvr>
  <p:transition spd="slow">
    <p:wipe dir="d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Ultimate costs – Film and episodic TV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Estimated total costs directly associated with generation of ultimate revenues</a:t>
            </a:r>
          </a:p>
          <a:p>
            <a:r>
              <a:rPr lang="en-US" dirty="0" smtClean="0"/>
              <a:t>Production (or acquisition) costs</a:t>
            </a:r>
          </a:p>
          <a:p>
            <a:pPr lvl="1"/>
            <a:r>
              <a:rPr lang="en-US" dirty="0" smtClean="0"/>
              <a:t>Negative costs</a:t>
            </a:r>
          </a:p>
          <a:p>
            <a:pPr lvl="1"/>
            <a:r>
              <a:rPr lang="en-US" dirty="0" smtClean="0"/>
              <a:t>Capitalized overhead</a:t>
            </a:r>
          </a:p>
          <a:p>
            <a:pPr lvl="1"/>
            <a:r>
              <a:rPr lang="en-US" dirty="0" smtClean="0"/>
              <a:t>Capitalized interest</a:t>
            </a:r>
          </a:p>
          <a:p>
            <a:r>
              <a:rPr lang="en-US" dirty="0" smtClean="0"/>
              <a:t>Participations and residuals</a:t>
            </a:r>
          </a:p>
          <a:p>
            <a:r>
              <a:rPr lang="en-US" dirty="0" smtClean="0"/>
              <a:t>Other considerations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2918803"/>
      </p:ext>
    </p:extLst>
  </p:cSld>
  <p:clrMapOvr>
    <a:masterClrMapping/>
  </p:clrMapOvr>
  <p:transition spd="slow">
    <p:wipe dir="d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 incentives and Credits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xmlns="" val="1150808300"/>
      </p:ext>
    </p:extLst>
  </p:cSld>
  <p:clrMapOvr>
    <a:masterClrMapping/>
  </p:clrMapOvr>
  <p:transition spd="slow">
    <p:wipe dir="d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 incentives and 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Offered by various cities, states and countries to entice filming in their locale</a:t>
            </a:r>
          </a:p>
          <a:p>
            <a:r>
              <a:rPr lang="en-US" dirty="0" smtClean="0"/>
              <a:t>Treated as a reduction to film costs</a:t>
            </a:r>
          </a:p>
          <a:p>
            <a:r>
              <a:rPr lang="en-US" dirty="0" smtClean="0"/>
              <a:t>Timing of recording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19161473"/>
      </p:ext>
    </p:extLst>
  </p:cSld>
  <p:clrMapOvr>
    <a:masterClrMapping/>
  </p:clrMapOvr>
  <p:transition spd="slow">
    <p:wipe dir="d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Impaired films and TV Shows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xmlns="" val="2497280200"/>
      </p:ext>
    </p:extLst>
  </p:cSld>
  <p:clrMapOvr>
    <a:masterClrMapping/>
  </p:clrMapOvr>
  <p:transition spd="slow">
    <p:wipe dir="d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Impaired film / TV show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88058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Pre-release write down</a:t>
            </a:r>
          </a:p>
          <a:p>
            <a:r>
              <a:rPr lang="en-US" dirty="0" smtClean="0"/>
              <a:t>Impairment after release of film</a:t>
            </a:r>
          </a:p>
          <a:p>
            <a:r>
              <a:rPr lang="en-US" dirty="0"/>
              <a:t>Certain events or changes in circumstances may indicate company should assess whether product is impaired (fair value less than unamortized film costs):</a:t>
            </a:r>
          </a:p>
          <a:p>
            <a:pPr lvl="2"/>
            <a:r>
              <a:rPr lang="en-US" dirty="0"/>
              <a:t>Film </a:t>
            </a:r>
            <a:r>
              <a:rPr lang="en-US" dirty="0" smtClean="0"/>
              <a:t>performance</a:t>
            </a:r>
          </a:p>
          <a:p>
            <a:pPr lvl="2"/>
            <a:r>
              <a:rPr lang="en-US" dirty="0" smtClean="0"/>
              <a:t>Costs in excess of budget</a:t>
            </a:r>
          </a:p>
          <a:p>
            <a:pPr lvl="2"/>
            <a:r>
              <a:rPr lang="en-US" dirty="0" smtClean="0"/>
              <a:t>Delays in completion or release schedules</a:t>
            </a:r>
          </a:p>
          <a:p>
            <a:pPr lvl="2"/>
            <a:r>
              <a:rPr lang="en-US" dirty="0" smtClean="0"/>
              <a:t>Insufficient funding or resources to complete film and market it effectively</a:t>
            </a:r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27274529"/>
      </p:ext>
    </p:extLst>
  </p:cSld>
  <p:clrMapOvr>
    <a:masterClrMapping/>
  </p:clrMapOvr>
  <p:transition spd="slow">
    <p:wipe dir="d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Impaired film / TV show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880587"/>
          </a:xfrm>
        </p:spPr>
        <p:txBody>
          <a:bodyPr>
            <a:normAutofit/>
          </a:bodyPr>
          <a:lstStyle/>
          <a:p>
            <a:r>
              <a:rPr lang="en-US" dirty="0" smtClean="0"/>
              <a:t>If there is indication product is impaired, must determine fair value of film and write off amount by which unamortized capitalized costs exceed fair value</a:t>
            </a:r>
          </a:p>
          <a:p>
            <a:r>
              <a:rPr lang="en-US" dirty="0" smtClean="0"/>
              <a:t>If film already released, calculate and record IFF amortization first, then calculate impairment</a:t>
            </a:r>
          </a:p>
          <a:p>
            <a:r>
              <a:rPr lang="en-US" dirty="0" smtClean="0"/>
              <a:t>Discounted cash flow analysis</a:t>
            </a:r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1958012"/>
      </p:ext>
    </p:extLst>
  </p:cSld>
  <p:clrMapOvr>
    <a:masterClrMapping/>
  </p:clrMapOvr>
  <p:transition spd="slow">
    <p:wipe dir="d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cost write downs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xmlns="" val="717479743"/>
      </p:ext>
    </p:extLst>
  </p:cSld>
  <p:clrMapOvr>
    <a:masterClrMapping/>
  </p:clrMapOvr>
  <p:transition spd="slow">
    <p:wipe dir="d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cost write downs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880587"/>
          </a:xfrm>
        </p:spPr>
        <p:txBody>
          <a:bodyPr>
            <a:normAutofit/>
          </a:bodyPr>
          <a:lstStyle/>
          <a:p>
            <a:r>
              <a:rPr lang="en-US" dirty="0" smtClean="0"/>
              <a:t>Presumption that if a film has not been set for production within 3 years of first capitalized cost, it will be disposed of</a:t>
            </a:r>
          </a:p>
          <a:p>
            <a:r>
              <a:rPr lang="en-US" dirty="0" smtClean="0"/>
              <a:t>Write off required (assumes fair value of $0)</a:t>
            </a:r>
          </a:p>
          <a:p>
            <a:r>
              <a:rPr lang="en-US" dirty="0" smtClean="0"/>
              <a:t>What about films with a longer production period (e.g. CG animation)?</a:t>
            </a:r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9476874"/>
      </p:ext>
    </p:extLst>
  </p:cSld>
  <p:clrMapOvr>
    <a:masterClrMapping/>
  </p:clrMapOvr>
  <p:transition spd="slow">
    <p:wipe dir="d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Part 3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xmlns="" val="1502086254"/>
      </p:ext>
    </p:extLst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Revenue recognition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xmlns="" val="3310908064"/>
      </p:ext>
    </p:extLst>
  </p:cSld>
  <p:clrMapOvr>
    <a:masterClrMapping/>
  </p:clrMapOvr>
  <p:transition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Revenue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88058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Guidance: ASC 926 (SOP 00-2) and ASC 605 (SAB 104, FAS 48)</a:t>
            </a:r>
          </a:p>
          <a:p>
            <a:r>
              <a:rPr lang="en-US" dirty="0" smtClean="0"/>
              <a:t>Five revenue recognition criteria, as defined in ASC 926: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Persuasive evidence </a:t>
            </a:r>
            <a:r>
              <a:rPr lang="en-US" dirty="0" smtClean="0"/>
              <a:t>of sale or licensing agreement with customer</a:t>
            </a:r>
          </a:p>
          <a:p>
            <a:pPr lvl="1"/>
            <a:r>
              <a:rPr lang="en-US" dirty="0" smtClean="0"/>
              <a:t>Film or TV show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completed and available </a:t>
            </a:r>
            <a:r>
              <a:rPr lang="en-US" dirty="0" smtClean="0"/>
              <a:t>for delivery (not necessarily </a:t>
            </a:r>
            <a:r>
              <a:rPr lang="en-US" u="sng" dirty="0" smtClean="0"/>
              <a:t>physical</a:t>
            </a:r>
            <a:r>
              <a:rPr lang="en-US" dirty="0" smtClean="0"/>
              <a:t> delivery)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License period has begun </a:t>
            </a:r>
            <a:r>
              <a:rPr lang="en-US" dirty="0" smtClean="0"/>
              <a:t>and customer can begin exploitation, exhibition or sale</a:t>
            </a:r>
          </a:p>
          <a:p>
            <a:pPr lvl="1"/>
            <a:r>
              <a:rPr lang="en-US" dirty="0" smtClean="0"/>
              <a:t>Fee is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fixed or determinable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Collection</a:t>
            </a:r>
            <a:r>
              <a:rPr lang="en-US" dirty="0" smtClean="0"/>
              <a:t> of fee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reasonably assured</a:t>
            </a:r>
          </a:p>
          <a:p>
            <a:r>
              <a:rPr lang="en-US" dirty="0"/>
              <a:t>If an entity does not meet </a:t>
            </a:r>
            <a:r>
              <a:rPr lang="en-US" u="sng" dirty="0"/>
              <a:t>any one</a:t>
            </a:r>
            <a:r>
              <a:rPr lang="en-US" dirty="0"/>
              <a:t> of the preceding conditions, the entity should defer recognizing revenue until all of the conditions are met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021439"/>
      </p:ext>
    </p:extLst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Revenue recognition - theatrical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499587"/>
          </a:xfrm>
        </p:spPr>
        <p:txBody>
          <a:bodyPr>
            <a:normAutofit/>
          </a:bodyPr>
          <a:lstStyle/>
          <a:p>
            <a:r>
              <a:rPr lang="en-US" dirty="0" smtClean="0"/>
              <a:t>Revenues recognized over the exhibition period</a:t>
            </a:r>
          </a:p>
          <a:p>
            <a:r>
              <a:rPr lang="en-US" dirty="0" smtClean="0"/>
              <a:t>If MG or advance received before exhibition date, defer and recognize in accordance with ASC 926</a:t>
            </a:r>
          </a:p>
          <a:p>
            <a:r>
              <a:rPr lang="en-US" dirty="0"/>
              <a:t>Settlement </a:t>
            </a:r>
            <a:r>
              <a:rPr lang="en-US" dirty="0" smtClean="0"/>
              <a:t>rates and “film rentals”</a:t>
            </a:r>
            <a:endParaRPr lang="en-US" dirty="0"/>
          </a:p>
          <a:p>
            <a:r>
              <a:rPr lang="en-US" dirty="0" smtClean="0"/>
              <a:t>International markets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38699754"/>
      </p:ext>
    </p:extLst>
  </p:cSld>
  <p:clrMapOvr>
    <a:masterClrMapping/>
  </p:clrMapOvr>
  <p:transition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Revenue recognition – home entertainment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Revenue not recognized until “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street date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All criteria of ASC 926 must be met</a:t>
            </a:r>
          </a:p>
          <a:p>
            <a:r>
              <a:rPr lang="en-US" dirty="0" smtClean="0"/>
              <a:t>Shipping considerations (FOB shipping point / destination)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Reserves</a:t>
            </a:r>
            <a:r>
              <a:rPr lang="en-US" dirty="0"/>
              <a:t> (contra-revenue) must be recorded and inventory must be </a:t>
            </a:r>
            <a:r>
              <a:rPr lang="en-US" dirty="0" smtClean="0"/>
              <a:t>adjusted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6199533"/>
      </p:ext>
    </p:extLst>
  </p:cSld>
  <p:clrMapOvr>
    <a:masterClrMapping/>
  </p:clrMapOvr>
  <p:transition spd="slow">
    <p:wipe dir="d"/>
  </p:transition>
</p:sld>
</file>

<file path=ppt/theme/theme1.xml><?xml version="1.0" encoding="utf-8"?>
<a:theme xmlns:a="http://schemas.openxmlformats.org/drawingml/2006/main" name="EY_Presentation1">
  <a:themeElements>
    <a:clrScheme name="EY_Presentation1 1">
      <a:dk1>
        <a:srgbClr val="808080"/>
      </a:dk1>
      <a:lt1>
        <a:srgbClr val="FFFFFF"/>
      </a:lt1>
      <a:dk2>
        <a:srgbClr val="333333"/>
      </a:dk2>
      <a:lt2>
        <a:srgbClr val="FFFFFF"/>
      </a:lt2>
      <a:accent1>
        <a:srgbClr val="808080"/>
      </a:accent1>
      <a:accent2>
        <a:srgbClr val="FFD200"/>
      </a:accent2>
      <a:accent3>
        <a:srgbClr val="ADADAD"/>
      </a:accent3>
      <a:accent4>
        <a:srgbClr val="DADADA"/>
      </a:accent4>
      <a:accent5>
        <a:srgbClr val="C0C0C0"/>
      </a:accent5>
      <a:accent6>
        <a:srgbClr val="E7BE00"/>
      </a:accent6>
      <a:hlink>
        <a:srgbClr val="808080"/>
      </a:hlink>
      <a:folHlink>
        <a:srgbClr val="C0C0C0"/>
      </a:folHlink>
    </a:clrScheme>
    <a:fontScheme name="EY_Presentation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Y_Presentation1 1">
        <a:dk1>
          <a:srgbClr val="808080"/>
        </a:dk1>
        <a:lt1>
          <a:srgbClr val="FFFFFF"/>
        </a:lt1>
        <a:dk2>
          <a:srgbClr val="333333"/>
        </a:dk2>
        <a:lt2>
          <a:srgbClr val="FFFFFF"/>
        </a:lt2>
        <a:accent1>
          <a:srgbClr val="808080"/>
        </a:accent1>
        <a:accent2>
          <a:srgbClr val="FFD200"/>
        </a:accent2>
        <a:accent3>
          <a:srgbClr val="ADADAD"/>
        </a:accent3>
        <a:accent4>
          <a:srgbClr val="DADADA"/>
        </a:accent4>
        <a:accent5>
          <a:srgbClr val="C0C0C0"/>
        </a:accent5>
        <a:accent6>
          <a:srgbClr val="E7BE00"/>
        </a:accent6>
        <a:hlink>
          <a:srgbClr val="808080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xt slide no bullets">
  <a:themeElements>
    <a:clrScheme name="Text slide no bullets 1">
      <a:dk1>
        <a:srgbClr val="808080"/>
      </a:dk1>
      <a:lt1>
        <a:srgbClr val="FFFFFF"/>
      </a:lt1>
      <a:dk2>
        <a:srgbClr val="333333"/>
      </a:dk2>
      <a:lt2>
        <a:srgbClr val="FFFFFF"/>
      </a:lt2>
      <a:accent1>
        <a:srgbClr val="808080"/>
      </a:accent1>
      <a:accent2>
        <a:srgbClr val="FFD200"/>
      </a:accent2>
      <a:accent3>
        <a:srgbClr val="ADADAD"/>
      </a:accent3>
      <a:accent4>
        <a:srgbClr val="DADADA"/>
      </a:accent4>
      <a:accent5>
        <a:srgbClr val="C0C0C0"/>
      </a:accent5>
      <a:accent6>
        <a:srgbClr val="E7BE00"/>
      </a:accent6>
      <a:hlink>
        <a:srgbClr val="808080"/>
      </a:hlink>
      <a:folHlink>
        <a:srgbClr val="C0C0C0"/>
      </a:folHlink>
    </a:clrScheme>
    <a:fontScheme name="Text slide no bulle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ext slide no bullets 1">
        <a:dk1>
          <a:srgbClr val="808080"/>
        </a:dk1>
        <a:lt1>
          <a:srgbClr val="FFFFFF"/>
        </a:lt1>
        <a:dk2>
          <a:srgbClr val="333333"/>
        </a:dk2>
        <a:lt2>
          <a:srgbClr val="FFFFFF"/>
        </a:lt2>
        <a:accent1>
          <a:srgbClr val="808080"/>
        </a:accent1>
        <a:accent2>
          <a:srgbClr val="FFD200"/>
        </a:accent2>
        <a:accent3>
          <a:srgbClr val="ADADAD"/>
        </a:accent3>
        <a:accent4>
          <a:srgbClr val="DADADA"/>
        </a:accent4>
        <a:accent5>
          <a:srgbClr val="C0C0C0"/>
        </a:accent5>
        <a:accent6>
          <a:srgbClr val="E7BE00"/>
        </a:accent6>
        <a:hlink>
          <a:srgbClr val="808080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ixed text slide">
  <a:themeElements>
    <a:clrScheme name="Mixed text slide 1">
      <a:dk1>
        <a:srgbClr val="808080"/>
      </a:dk1>
      <a:lt1>
        <a:srgbClr val="FFFFFF"/>
      </a:lt1>
      <a:dk2>
        <a:srgbClr val="333333"/>
      </a:dk2>
      <a:lt2>
        <a:srgbClr val="FFFFFF"/>
      </a:lt2>
      <a:accent1>
        <a:srgbClr val="808080"/>
      </a:accent1>
      <a:accent2>
        <a:srgbClr val="FFD200"/>
      </a:accent2>
      <a:accent3>
        <a:srgbClr val="ADADAD"/>
      </a:accent3>
      <a:accent4>
        <a:srgbClr val="DADADA"/>
      </a:accent4>
      <a:accent5>
        <a:srgbClr val="C0C0C0"/>
      </a:accent5>
      <a:accent6>
        <a:srgbClr val="E7BE00"/>
      </a:accent6>
      <a:hlink>
        <a:srgbClr val="808080"/>
      </a:hlink>
      <a:folHlink>
        <a:srgbClr val="C0C0C0"/>
      </a:folHlink>
    </a:clrScheme>
    <a:fontScheme name="Mixed text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Mixed text slide 1">
        <a:dk1>
          <a:srgbClr val="808080"/>
        </a:dk1>
        <a:lt1>
          <a:srgbClr val="FFFFFF"/>
        </a:lt1>
        <a:dk2>
          <a:srgbClr val="333333"/>
        </a:dk2>
        <a:lt2>
          <a:srgbClr val="FFFFFF"/>
        </a:lt2>
        <a:accent1>
          <a:srgbClr val="808080"/>
        </a:accent1>
        <a:accent2>
          <a:srgbClr val="FFD200"/>
        </a:accent2>
        <a:accent3>
          <a:srgbClr val="ADADAD"/>
        </a:accent3>
        <a:accent4>
          <a:srgbClr val="DADADA"/>
        </a:accent4>
        <a:accent5>
          <a:srgbClr val="C0C0C0"/>
        </a:accent5>
        <a:accent6>
          <a:srgbClr val="E7BE00"/>
        </a:accent6>
        <a:hlink>
          <a:srgbClr val="808080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Key statement slide">
  <a:themeElements>
    <a:clrScheme name="1_Key statement slide 1">
      <a:dk1>
        <a:srgbClr val="808080"/>
      </a:dk1>
      <a:lt1>
        <a:srgbClr val="FFFFFF"/>
      </a:lt1>
      <a:dk2>
        <a:srgbClr val="333333"/>
      </a:dk2>
      <a:lt2>
        <a:srgbClr val="FFFFFF"/>
      </a:lt2>
      <a:accent1>
        <a:srgbClr val="808080"/>
      </a:accent1>
      <a:accent2>
        <a:srgbClr val="FFD200"/>
      </a:accent2>
      <a:accent3>
        <a:srgbClr val="ADADAD"/>
      </a:accent3>
      <a:accent4>
        <a:srgbClr val="DADADA"/>
      </a:accent4>
      <a:accent5>
        <a:srgbClr val="C0C0C0"/>
      </a:accent5>
      <a:accent6>
        <a:srgbClr val="E7BE00"/>
      </a:accent6>
      <a:hlink>
        <a:srgbClr val="808080"/>
      </a:hlink>
      <a:folHlink>
        <a:srgbClr val="C0C0C0"/>
      </a:folHlink>
    </a:clrScheme>
    <a:fontScheme name="1_Key statement slide">
      <a:majorFont>
        <a:latin typeface="Arial"/>
        <a:ea typeface=""/>
        <a:cs typeface="Arial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Key statement slide 1">
        <a:dk1>
          <a:srgbClr val="808080"/>
        </a:dk1>
        <a:lt1>
          <a:srgbClr val="FFFFFF"/>
        </a:lt1>
        <a:dk2>
          <a:srgbClr val="333333"/>
        </a:dk2>
        <a:lt2>
          <a:srgbClr val="FFFFFF"/>
        </a:lt2>
        <a:accent1>
          <a:srgbClr val="808080"/>
        </a:accent1>
        <a:accent2>
          <a:srgbClr val="FFD200"/>
        </a:accent2>
        <a:accent3>
          <a:srgbClr val="ADADAD"/>
        </a:accent3>
        <a:accent4>
          <a:srgbClr val="DADADA"/>
        </a:accent4>
        <a:accent5>
          <a:srgbClr val="C0C0C0"/>
        </a:accent5>
        <a:accent6>
          <a:srgbClr val="E7BE00"/>
        </a:accent6>
        <a:hlink>
          <a:srgbClr val="808080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Line 1 divider">
  <a:themeElements>
    <a:clrScheme name="1_Line 1 divider 1">
      <a:dk1>
        <a:srgbClr val="808080"/>
      </a:dk1>
      <a:lt1>
        <a:srgbClr val="FFFFFF"/>
      </a:lt1>
      <a:dk2>
        <a:srgbClr val="333333"/>
      </a:dk2>
      <a:lt2>
        <a:srgbClr val="FFFFFF"/>
      </a:lt2>
      <a:accent1>
        <a:srgbClr val="808080"/>
      </a:accent1>
      <a:accent2>
        <a:srgbClr val="FFD200"/>
      </a:accent2>
      <a:accent3>
        <a:srgbClr val="ADADAD"/>
      </a:accent3>
      <a:accent4>
        <a:srgbClr val="DADADA"/>
      </a:accent4>
      <a:accent5>
        <a:srgbClr val="C0C0C0"/>
      </a:accent5>
      <a:accent6>
        <a:srgbClr val="E7BE00"/>
      </a:accent6>
      <a:hlink>
        <a:srgbClr val="808080"/>
      </a:hlink>
      <a:folHlink>
        <a:srgbClr val="C0C0C0"/>
      </a:folHlink>
    </a:clrScheme>
    <a:fontScheme name="1_Line 1 divid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Line 1 divider 1">
        <a:dk1>
          <a:srgbClr val="808080"/>
        </a:dk1>
        <a:lt1>
          <a:srgbClr val="FFFFFF"/>
        </a:lt1>
        <a:dk2>
          <a:srgbClr val="333333"/>
        </a:dk2>
        <a:lt2>
          <a:srgbClr val="FFFFFF"/>
        </a:lt2>
        <a:accent1>
          <a:srgbClr val="808080"/>
        </a:accent1>
        <a:accent2>
          <a:srgbClr val="FFD200"/>
        </a:accent2>
        <a:accent3>
          <a:srgbClr val="ADADAD"/>
        </a:accent3>
        <a:accent4>
          <a:srgbClr val="DADADA"/>
        </a:accent4>
        <a:accent5>
          <a:srgbClr val="C0C0C0"/>
        </a:accent5>
        <a:accent6>
          <a:srgbClr val="E7BE00"/>
        </a:accent6>
        <a:hlink>
          <a:srgbClr val="808080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Line 2 divider">
  <a:themeElements>
    <a:clrScheme name="1_Line 2 divider 1">
      <a:dk1>
        <a:srgbClr val="808080"/>
      </a:dk1>
      <a:lt1>
        <a:srgbClr val="FFFFFF"/>
      </a:lt1>
      <a:dk2>
        <a:srgbClr val="333333"/>
      </a:dk2>
      <a:lt2>
        <a:srgbClr val="FFFFFF"/>
      </a:lt2>
      <a:accent1>
        <a:srgbClr val="808080"/>
      </a:accent1>
      <a:accent2>
        <a:srgbClr val="FFD200"/>
      </a:accent2>
      <a:accent3>
        <a:srgbClr val="ADADAD"/>
      </a:accent3>
      <a:accent4>
        <a:srgbClr val="DADADA"/>
      </a:accent4>
      <a:accent5>
        <a:srgbClr val="C0C0C0"/>
      </a:accent5>
      <a:accent6>
        <a:srgbClr val="E7BE00"/>
      </a:accent6>
      <a:hlink>
        <a:srgbClr val="808080"/>
      </a:hlink>
      <a:folHlink>
        <a:srgbClr val="C0C0C0"/>
      </a:folHlink>
    </a:clrScheme>
    <a:fontScheme name="1_Line 2 divid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Line 2 divider 1">
        <a:dk1>
          <a:srgbClr val="808080"/>
        </a:dk1>
        <a:lt1>
          <a:srgbClr val="FFFFFF"/>
        </a:lt1>
        <a:dk2>
          <a:srgbClr val="333333"/>
        </a:dk2>
        <a:lt2>
          <a:srgbClr val="FFFFFF"/>
        </a:lt2>
        <a:accent1>
          <a:srgbClr val="808080"/>
        </a:accent1>
        <a:accent2>
          <a:srgbClr val="FFD200"/>
        </a:accent2>
        <a:accent3>
          <a:srgbClr val="ADADAD"/>
        </a:accent3>
        <a:accent4>
          <a:srgbClr val="DADADA"/>
        </a:accent4>
        <a:accent5>
          <a:srgbClr val="C0C0C0"/>
        </a:accent5>
        <a:accent6>
          <a:srgbClr val="E7BE00"/>
        </a:accent6>
        <a:hlink>
          <a:srgbClr val="808080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Line 3 divider">
  <a:themeElements>
    <a:clrScheme name="1_Line 3 divider 1">
      <a:dk1>
        <a:srgbClr val="808080"/>
      </a:dk1>
      <a:lt1>
        <a:srgbClr val="FFFFFF"/>
      </a:lt1>
      <a:dk2>
        <a:srgbClr val="333333"/>
      </a:dk2>
      <a:lt2>
        <a:srgbClr val="FFFFFF"/>
      </a:lt2>
      <a:accent1>
        <a:srgbClr val="808080"/>
      </a:accent1>
      <a:accent2>
        <a:srgbClr val="FFD200"/>
      </a:accent2>
      <a:accent3>
        <a:srgbClr val="ADADAD"/>
      </a:accent3>
      <a:accent4>
        <a:srgbClr val="DADADA"/>
      </a:accent4>
      <a:accent5>
        <a:srgbClr val="C0C0C0"/>
      </a:accent5>
      <a:accent6>
        <a:srgbClr val="E7BE00"/>
      </a:accent6>
      <a:hlink>
        <a:srgbClr val="808080"/>
      </a:hlink>
      <a:folHlink>
        <a:srgbClr val="C0C0C0"/>
      </a:folHlink>
    </a:clrScheme>
    <a:fontScheme name="1_Line 3 divid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Line 3 divider 1">
        <a:dk1>
          <a:srgbClr val="808080"/>
        </a:dk1>
        <a:lt1>
          <a:srgbClr val="FFFFFF"/>
        </a:lt1>
        <a:dk2>
          <a:srgbClr val="333333"/>
        </a:dk2>
        <a:lt2>
          <a:srgbClr val="FFFFFF"/>
        </a:lt2>
        <a:accent1>
          <a:srgbClr val="808080"/>
        </a:accent1>
        <a:accent2>
          <a:srgbClr val="FFD200"/>
        </a:accent2>
        <a:accent3>
          <a:srgbClr val="ADADAD"/>
        </a:accent3>
        <a:accent4>
          <a:srgbClr val="DADADA"/>
        </a:accent4>
        <a:accent5>
          <a:srgbClr val="C0C0C0"/>
        </a:accent5>
        <a:accent6>
          <a:srgbClr val="E7BE00"/>
        </a:accent6>
        <a:hlink>
          <a:srgbClr val="808080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Grey fill divider">
  <a:themeElements>
    <a:clrScheme name="1_Grey fill divider 1">
      <a:dk1>
        <a:srgbClr val="808080"/>
      </a:dk1>
      <a:lt1>
        <a:srgbClr val="FFFFFF"/>
      </a:lt1>
      <a:dk2>
        <a:srgbClr val="333333"/>
      </a:dk2>
      <a:lt2>
        <a:srgbClr val="FFFFFF"/>
      </a:lt2>
      <a:accent1>
        <a:srgbClr val="808080"/>
      </a:accent1>
      <a:accent2>
        <a:srgbClr val="FFD200"/>
      </a:accent2>
      <a:accent3>
        <a:srgbClr val="ADADAD"/>
      </a:accent3>
      <a:accent4>
        <a:srgbClr val="DADADA"/>
      </a:accent4>
      <a:accent5>
        <a:srgbClr val="C0C0C0"/>
      </a:accent5>
      <a:accent6>
        <a:srgbClr val="E7BE00"/>
      </a:accent6>
      <a:hlink>
        <a:srgbClr val="808080"/>
      </a:hlink>
      <a:folHlink>
        <a:srgbClr val="C0C0C0"/>
      </a:folHlink>
    </a:clrScheme>
    <a:fontScheme name="1_Grey fill divid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Grey fill divider 1">
        <a:dk1>
          <a:srgbClr val="808080"/>
        </a:dk1>
        <a:lt1>
          <a:srgbClr val="FFFFFF"/>
        </a:lt1>
        <a:dk2>
          <a:srgbClr val="333333"/>
        </a:dk2>
        <a:lt2>
          <a:srgbClr val="FFFFFF"/>
        </a:lt2>
        <a:accent1>
          <a:srgbClr val="808080"/>
        </a:accent1>
        <a:accent2>
          <a:srgbClr val="FFD200"/>
        </a:accent2>
        <a:accent3>
          <a:srgbClr val="ADADAD"/>
        </a:accent3>
        <a:accent4>
          <a:srgbClr val="DADADA"/>
        </a:accent4>
        <a:accent5>
          <a:srgbClr val="C0C0C0"/>
        </a:accent5>
        <a:accent6>
          <a:srgbClr val="E7BE00"/>
        </a:accent6>
        <a:hlink>
          <a:srgbClr val="808080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Yellow fill divider">
  <a:themeElements>
    <a:clrScheme name="1_Yellow fill divider 1">
      <a:dk1>
        <a:srgbClr val="808080"/>
      </a:dk1>
      <a:lt1>
        <a:srgbClr val="FFFFFF"/>
      </a:lt1>
      <a:dk2>
        <a:srgbClr val="333333"/>
      </a:dk2>
      <a:lt2>
        <a:srgbClr val="FFFFFF"/>
      </a:lt2>
      <a:accent1>
        <a:srgbClr val="808080"/>
      </a:accent1>
      <a:accent2>
        <a:srgbClr val="FFD200"/>
      </a:accent2>
      <a:accent3>
        <a:srgbClr val="ADADAD"/>
      </a:accent3>
      <a:accent4>
        <a:srgbClr val="DADADA"/>
      </a:accent4>
      <a:accent5>
        <a:srgbClr val="C0C0C0"/>
      </a:accent5>
      <a:accent6>
        <a:srgbClr val="E7BE00"/>
      </a:accent6>
      <a:hlink>
        <a:srgbClr val="808080"/>
      </a:hlink>
      <a:folHlink>
        <a:srgbClr val="C0C0C0"/>
      </a:folHlink>
    </a:clrScheme>
    <a:fontScheme name="1_Yellow fill divid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Yellow fill divider 1">
        <a:dk1>
          <a:srgbClr val="808080"/>
        </a:dk1>
        <a:lt1>
          <a:srgbClr val="FFFFFF"/>
        </a:lt1>
        <a:dk2>
          <a:srgbClr val="333333"/>
        </a:dk2>
        <a:lt2>
          <a:srgbClr val="FFFFFF"/>
        </a:lt2>
        <a:accent1>
          <a:srgbClr val="808080"/>
        </a:accent1>
        <a:accent2>
          <a:srgbClr val="FFD200"/>
        </a:accent2>
        <a:accent3>
          <a:srgbClr val="ADADAD"/>
        </a:accent3>
        <a:accent4>
          <a:srgbClr val="DADADA"/>
        </a:accent4>
        <a:accent5>
          <a:srgbClr val="C0C0C0"/>
        </a:accent5>
        <a:accent6>
          <a:srgbClr val="E7BE00"/>
        </a:accent6>
        <a:hlink>
          <a:srgbClr val="808080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27965</TotalTime>
  <Words>1727</Words>
  <Application>Microsoft Office PowerPoint</Application>
  <PresentationFormat>On-screen Show (4:3)</PresentationFormat>
  <Paragraphs>369</Paragraphs>
  <Slides>59</Slides>
  <Notes>35</Notes>
  <HiddenSlides>0</HiddenSlides>
  <MMClips>0</MMClips>
  <ScaleCrop>false</ScaleCrop>
  <HeadingPairs>
    <vt:vector size="6" baseType="variant">
      <vt:variant>
        <vt:lpstr>Theme</vt:lpstr>
      </vt:variant>
      <vt:variant>
        <vt:i4>10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70" baseType="lpstr">
      <vt:lpstr>EY_Presentation1</vt:lpstr>
      <vt:lpstr>Text slide no bullets</vt:lpstr>
      <vt:lpstr>Mixed text slide</vt:lpstr>
      <vt:lpstr>1_Key statement slide</vt:lpstr>
      <vt:lpstr>1_Line 1 divider</vt:lpstr>
      <vt:lpstr>1_Line 2 divider</vt:lpstr>
      <vt:lpstr>1_Line 3 divider</vt:lpstr>
      <vt:lpstr>1_Grey fill divider</vt:lpstr>
      <vt:lpstr>1_Yellow fill divider</vt:lpstr>
      <vt:lpstr>Theme1</vt:lpstr>
      <vt:lpstr>Worksheet</vt:lpstr>
      <vt:lpstr>Filmed Entertainment</vt:lpstr>
      <vt:lpstr>Agenda</vt:lpstr>
      <vt:lpstr>Recap – Life cycle of a film or TV show</vt:lpstr>
      <vt:lpstr>Current release windows of a film</vt:lpstr>
      <vt:lpstr>TV show markets</vt:lpstr>
      <vt:lpstr>Revenue recognition</vt:lpstr>
      <vt:lpstr>Revenue recognition</vt:lpstr>
      <vt:lpstr>Revenue recognition - theatrical</vt:lpstr>
      <vt:lpstr>Revenue recognition – home entertainment</vt:lpstr>
      <vt:lpstr>Revenue – home entertainment – reserves</vt:lpstr>
      <vt:lpstr>Revenue recognition – PPV / VOD</vt:lpstr>
      <vt:lpstr>Revenue recognition – Pay TV</vt:lpstr>
      <vt:lpstr>Revenue recognition – Free TV</vt:lpstr>
      <vt:lpstr>Revenue recognition – Licensing &amp; merchandising</vt:lpstr>
      <vt:lpstr>Revenue recognition – TV shows</vt:lpstr>
      <vt:lpstr>Revenue recognition – other considerations</vt:lpstr>
      <vt:lpstr>Ultimate revenues</vt:lpstr>
      <vt:lpstr>Ultimate revenues - Film</vt:lpstr>
      <vt:lpstr>Ultimate revenues – Episodic TV</vt:lpstr>
      <vt:lpstr>Cost amortization</vt:lpstr>
      <vt:lpstr>Cost amortization basics</vt:lpstr>
      <vt:lpstr>Amortization calculation</vt:lpstr>
      <vt:lpstr>Amortization calc – Example – Yr 1</vt:lpstr>
      <vt:lpstr>Recording amortization – Year 1</vt:lpstr>
      <vt:lpstr>Amortization calc – Example – Yr 2</vt:lpstr>
      <vt:lpstr>Recording amortization – Year 2</vt:lpstr>
      <vt:lpstr>Amortization calc – Example – Yr 2 (revised ultimate)</vt:lpstr>
      <vt:lpstr>Recording amortization – Year 2 (revised ultimate)</vt:lpstr>
      <vt:lpstr>Case Study part 2</vt:lpstr>
      <vt:lpstr>Participations</vt:lpstr>
      <vt:lpstr>Participations – overview </vt:lpstr>
      <vt:lpstr>Participations – overview </vt:lpstr>
      <vt:lpstr>Participations – common terms</vt:lpstr>
      <vt:lpstr>Sample participation calculation</vt:lpstr>
      <vt:lpstr>Participation calculation example</vt:lpstr>
      <vt:lpstr>Participations – Example – Yr 1</vt:lpstr>
      <vt:lpstr>Recording participations</vt:lpstr>
      <vt:lpstr>Residuals</vt:lpstr>
      <vt:lpstr>Residuals – Overview </vt:lpstr>
      <vt:lpstr>Residuals – Overview </vt:lpstr>
      <vt:lpstr>Residual rates – Motion pictures</vt:lpstr>
      <vt:lpstr>Residual rates – TV shows</vt:lpstr>
      <vt:lpstr>Residuals – Overview </vt:lpstr>
      <vt:lpstr>Residuals – Guild audits</vt:lpstr>
      <vt:lpstr>Residuals calculation</vt:lpstr>
      <vt:lpstr>Residuals – Example – Yr 1</vt:lpstr>
      <vt:lpstr>Recording residuals</vt:lpstr>
      <vt:lpstr>Other expenses</vt:lpstr>
      <vt:lpstr>Other expenses</vt:lpstr>
      <vt:lpstr>Ultimate costs</vt:lpstr>
      <vt:lpstr>Ultimate costs – Film and episodic TV</vt:lpstr>
      <vt:lpstr>Tax incentives and Credits</vt:lpstr>
      <vt:lpstr>Tax incentives and credits</vt:lpstr>
      <vt:lpstr>Impaired films and TV Shows</vt:lpstr>
      <vt:lpstr>Impaired film / TV show costs</vt:lpstr>
      <vt:lpstr>Impaired film / TV show costs</vt:lpstr>
      <vt:lpstr>Development cost write downs</vt:lpstr>
      <vt:lpstr>Development cost write downs</vt:lpstr>
      <vt:lpstr>Case Study Part 3</vt:lpstr>
    </vt:vector>
  </TitlesOfParts>
  <Company>Ernst &amp; Young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TCE Training Module</dc:title>
  <dc:subject>Film 101</dc:subject>
  <dc:creator>Rich Golik</dc:creator>
  <cp:lastModifiedBy>heidemarie</cp:lastModifiedBy>
  <cp:revision>2528</cp:revision>
  <cp:lastPrinted>2012-07-08T16:26:00Z</cp:lastPrinted>
  <dcterms:created xsi:type="dcterms:W3CDTF">2003-10-14T14:13:02Z</dcterms:created>
  <dcterms:modified xsi:type="dcterms:W3CDTF">2012-07-11T20:31:49Z</dcterms:modified>
</cp:coreProperties>
</file>